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4" r:id="rId3"/>
    <p:sldId id="258" r:id="rId4"/>
    <p:sldId id="257" r:id="rId5"/>
    <p:sldId id="259" r:id="rId6"/>
    <p:sldId id="260" r:id="rId7"/>
    <p:sldId id="261" r:id="rId8"/>
    <p:sldId id="263" r:id="rId9"/>
    <p:sldId id="265" r:id="rId10"/>
    <p:sldId id="266" r:id="rId11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04F64-A88E-4B5C-84DF-CDC8A2C70699}" type="datetimeFigureOut">
              <a:rPr lang="zh-TW" altLang="en-US" smtClean="0"/>
              <a:t>2014/8/19</a:t>
            </a:fld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直線接點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橢圓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橢圓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1CDAC65-2C05-4FDE-90EB-A4201F839039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04F64-A88E-4B5C-84DF-CDC8A2C70699}" type="datetimeFigureOut">
              <a:rPr lang="zh-TW" altLang="en-US" smtClean="0"/>
              <a:t>2014/8/19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61CDAC65-2C05-4FDE-90EB-A4201F839039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04F64-A88E-4B5C-84DF-CDC8A2C70699}" type="datetimeFigureOut">
              <a:rPr lang="zh-TW" altLang="en-US" smtClean="0"/>
              <a:t>2014/8/19</a:t>
            </a:fld>
            <a:endParaRPr lang="zh-TW" altLang="en-US"/>
          </a:p>
        </p:txBody>
      </p:sp>
      <p:sp>
        <p:nvSpPr>
          <p:cNvPr id="8" name="直線接點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橢圓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橢圓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1CDAC65-2C05-4FDE-90EB-A4201F839039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F0204F64-A88E-4B5C-84DF-CDC8A2C70699}" type="datetimeFigureOut">
              <a:rPr lang="zh-TW" altLang="en-US" smtClean="0"/>
              <a:t>2014/8/19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AC65-2C05-4FDE-90EB-A4201F839039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直線接點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內容版面配置區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2" name="內容版面配置區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接點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04F64-A88E-4B5C-84DF-CDC8A2C70699}" type="datetimeFigureOut">
              <a:rPr lang="zh-TW" altLang="en-US" smtClean="0"/>
              <a:t>2014/8/19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15" name="直線接點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內容版面配置區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26" name="內容版面配置區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25" name="橢圓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橢圓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61CDAC65-2C05-4FDE-90EB-A4201F839039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3" name="標題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04F64-A88E-4B5C-84DF-CDC8A2C70699}" type="datetimeFigureOut">
              <a:rPr lang="zh-TW" altLang="en-US" smtClean="0"/>
              <a:t>2014/8/19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61CDAC65-2C05-4FDE-90EB-A4201F83903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04F64-A88E-4B5C-84DF-CDC8A2C70699}" type="datetimeFigureOut">
              <a:rPr lang="zh-TW" altLang="en-US" smtClean="0"/>
              <a:t>2014/8/19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1CDAC65-2C05-4FDE-90EB-A4201F83903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矩形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內容版面配置區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0" name="橢圓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橢圓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1CDAC65-2C05-4FDE-90EB-A4201F839039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04F64-A88E-4B5C-84DF-CDC8A2C70699}" type="datetimeFigureOut">
              <a:rPr lang="zh-TW" altLang="en-US" smtClean="0"/>
              <a:t>2014/8/19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直線接點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橢圓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橢圓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61CDAC65-2C05-4FDE-90EB-A4201F839039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F0204F64-A88E-4B5C-84DF-CDC8A2C70699}" type="datetimeFigureOut">
              <a:rPr lang="zh-TW" altLang="en-US" smtClean="0"/>
              <a:t>2014/8/19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04F64-A88E-4B5C-84DF-CDC8A2C70699}" type="datetimeFigureOut">
              <a:rPr lang="zh-TW" altLang="en-US" smtClean="0"/>
              <a:t>2014/8/19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DAC65-2C05-4FDE-90EB-A4201F839039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直線接點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橢圓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橢圓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61CDAC65-2C05-4FDE-90EB-A4201F839039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04F64-A88E-4B5C-84DF-CDC8A2C70699}" type="datetimeFigureOut">
              <a:rPr lang="zh-TW" altLang="en-US" smtClean="0"/>
              <a:t>2014/8/19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F0204F64-A88E-4B5C-84DF-CDC8A2C70699}" type="datetimeFigureOut">
              <a:rPr lang="zh-TW" altLang="en-US" smtClean="0"/>
              <a:t>2014/8/19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直線接點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橢圓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橢圓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1CDAC65-2C05-4FDE-90EB-A4201F839039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guides.lib.nchu.edu.tw/index.php" TargetMode="External"/><Relationship Id="rId2" Type="http://schemas.openxmlformats.org/officeDocument/2006/relationships/hyperlink" Target="https://library5.nchu.edu.tw/cgi-bin/smartweaver/browse.cgi?ccd=6rioHT&amp;o=s%E6%A8%99%E6%BA%96/%E5%B0%88%E5%88%A9.st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guides.lib.nchu.edu.tw/aecontent.php?pid=604394&amp;sid=4987942" TargetMode="External"/><Relationship Id="rId4" Type="http://schemas.openxmlformats.org/officeDocument/2006/relationships/hyperlink" Target="http://guides.lib.nchu.edu.tw/content.php?pid=604394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guides.lib.nchu.edu.tw/aecontent.php?pid=604394&amp;sid=4987943" TargetMode="External"/><Relationship Id="rId2" Type="http://schemas.openxmlformats.org/officeDocument/2006/relationships/hyperlink" Target="https://library5.nchu.edu.tw/cgi-bin/smartweaver/browse.cgi?ccd=6rioHT&amp;o=s%E6%A8%99%E6%BA%96/%E5%B0%88%E5%88%A9.st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smi.gov.tw/wSite/lp?ctNode=4028&amp;mp=7" TargetMode="External"/><Relationship Id="rId3" Type="http://schemas.openxmlformats.org/officeDocument/2006/relationships/hyperlink" Target="http://ndds.stpi.narl.org.tw/" TargetMode="External"/><Relationship Id="rId7" Type="http://schemas.openxmlformats.org/officeDocument/2006/relationships/hyperlink" Target="mailto:infocenter@bsmi.gov.tw" TargetMode="External"/><Relationship Id="rId12" Type="http://schemas.openxmlformats.org/officeDocument/2006/relationships/hyperlink" Target="http://guides.lib.nchu.edu.tw/content.php?pid=604394&amp;sid=4987943" TargetMode="External"/><Relationship Id="rId2" Type="http://schemas.openxmlformats.org/officeDocument/2006/relationships/hyperlink" Target="http://nbinet.ncl.edu.tw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bsmi.gov.tw/wSite/public/Data/f1235613230016.doc" TargetMode="External"/><Relationship Id="rId11" Type="http://schemas.openxmlformats.org/officeDocument/2006/relationships/hyperlink" Target="http://www.bsmi.gov.tw/wSite/ct?xItem=11164&amp;ctNode=2022&amp;mp=1" TargetMode="External"/><Relationship Id="rId5" Type="http://schemas.openxmlformats.org/officeDocument/2006/relationships/hyperlink" Target="http://www.bsmi.gov.tw/wSite/public/Data/f1221537270141.jpg" TargetMode="External"/><Relationship Id="rId10" Type="http://schemas.openxmlformats.org/officeDocument/2006/relationships/hyperlink" Target="https://global.ihs.com/" TargetMode="External"/><Relationship Id="rId4" Type="http://schemas.openxmlformats.org/officeDocument/2006/relationships/hyperlink" Target="http://fsms.bsmi.gov.tw/cat/" TargetMode="External"/><Relationship Id="rId9" Type="http://schemas.openxmlformats.org/officeDocument/2006/relationships/hyperlink" Target="http://ers.lib.nchu.edu.tw:8080/cgi-bin/smartweaver/swlink.cgi?o=der&amp;p=/smartweaver/jslogin.htm&amp;i=wswjs.htm&amp;e0=1&amp;s=sortbyti&amp;clotho=0&amp;sarea=mb&amp;dfield=tim&amp;dtype=Database&amp;extralimit=id=DB000000042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  <a:p>
            <a:r>
              <a:rPr lang="zh-TW" altLang="en-US" dirty="0" smtClean="0"/>
              <a:t>參考組張麗芬</a:t>
            </a:r>
            <a:endParaRPr lang="en-US" altLang="zh-TW" dirty="0" smtClean="0"/>
          </a:p>
          <a:p>
            <a:r>
              <a:rPr lang="en-US" altLang="zh-TW" dirty="0"/>
              <a:t>TEL:04-22840290 ext.143</a:t>
            </a:r>
            <a:br>
              <a:rPr lang="en-US" altLang="zh-TW" dirty="0"/>
            </a:br>
            <a:r>
              <a:rPr lang="en-US" altLang="zh-TW" dirty="0"/>
              <a:t/>
            </a:r>
            <a:br>
              <a:rPr lang="en-US" altLang="zh-TW" dirty="0"/>
            </a:br>
            <a:r>
              <a:rPr lang="en-US" altLang="zh-TW" dirty="0" err="1" smtClean="0"/>
              <a:t>e-mail:lilian@nchu.edu.tw</a:t>
            </a:r>
            <a:r>
              <a:rPr lang="en-US" altLang="zh-TW" dirty="0"/>
              <a:t/>
            </a:r>
            <a:br>
              <a:rPr lang="en-US" altLang="zh-TW" dirty="0"/>
            </a:br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如何利用專利與標準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6634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大綱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 smtClean="0"/>
              <a:t>專利的定義與功用</a:t>
            </a:r>
            <a:endParaRPr lang="en-US" altLang="zh-TW" dirty="0" smtClean="0"/>
          </a:p>
          <a:p>
            <a:r>
              <a:rPr lang="zh-TW" altLang="en-US" dirty="0" smtClean="0"/>
              <a:t>如何找專利資料</a:t>
            </a:r>
            <a:endParaRPr lang="en-US" altLang="zh-TW" dirty="0" smtClean="0"/>
          </a:p>
          <a:p>
            <a:r>
              <a:rPr lang="zh-TW" altLang="en-US" dirty="0" smtClean="0"/>
              <a:t>標準的</a:t>
            </a:r>
            <a:r>
              <a:rPr lang="zh-TW" altLang="en-US" dirty="0"/>
              <a:t>定義與功用</a:t>
            </a:r>
            <a:endParaRPr lang="en-US" altLang="zh-TW" dirty="0"/>
          </a:p>
          <a:p>
            <a:r>
              <a:rPr lang="zh-TW" altLang="en-US" dirty="0"/>
              <a:t>如何</a:t>
            </a:r>
            <a:r>
              <a:rPr lang="zh-TW" altLang="en-US" dirty="0" smtClean="0"/>
              <a:t>找</a:t>
            </a:r>
            <a:r>
              <a:rPr lang="zh-TW" altLang="en-US" dirty="0"/>
              <a:t>標準</a:t>
            </a:r>
            <a:r>
              <a:rPr lang="zh-TW" altLang="en-US" dirty="0" smtClean="0"/>
              <a:t>資料</a:t>
            </a:r>
            <a:endParaRPr lang="en-US" altLang="zh-TW" dirty="0" smtClean="0"/>
          </a:p>
          <a:p>
            <a:r>
              <a:rPr lang="zh-TW" altLang="en-US" dirty="0"/>
              <a:t>如何取得本</a:t>
            </a:r>
            <a:r>
              <a:rPr lang="zh-TW" altLang="en-US" dirty="0" smtClean="0"/>
              <a:t>館沒有</a:t>
            </a:r>
            <a:r>
              <a:rPr lang="zh-TW" altLang="en-US" dirty="0" smtClean="0"/>
              <a:t>的標準資料</a:t>
            </a:r>
            <a:endParaRPr lang="en-US" altLang="zh-TW" dirty="0" smtClean="0"/>
          </a:p>
          <a:p>
            <a:endParaRPr lang="en-US" altLang="zh-TW" dirty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6331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專利的定義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effectLst/>
              </a:rPr>
              <a:t>為維護人們發明或</a:t>
            </a:r>
            <a:r>
              <a:rPr lang="zh-TW" altLang="en-US" dirty="0" smtClean="0">
                <a:solidFill>
                  <a:srgbClr val="FF0000"/>
                </a:solidFill>
                <a:effectLst/>
              </a:rPr>
              <a:t>創作之權益</a:t>
            </a:r>
            <a:r>
              <a:rPr lang="zh-TW" altLang="en-US" dirty="0" smtClean="0">
                <a:effectLst/>
              </a:rPr>
              <a:t>，向智慧局提出申請而獲得之權利稱為專利權。</a:t>
            </a:r>
            <a:endParaRPr lang="en-US" altLang="zh-TW" dirty="0" smtClean="0">
              <a:effectLst/>
            </a:endParaRPr>
          </a:p>
          <a:p>
            <a:r>
              <a:rPr lang="zh-TW" altLang="en-US" b="1" dirty="0" smtClean="0">
                <a:effectLst/>
              </a:rPr>
              <a:t>專利公報</a:t>
            </a:r>
            <a:endParaRPr lang="zh-TW" altLang="en-US" dirty="0" smtClean="0">
              <a:effectLst/>
            </a:endParaRPr>
          </a:p>
          <a:p>
            <a:pPr marL="0" indent="0">
              <a:buNone/>
            </a:pPr>
            <a:r>
              <a:rPr lang="zh-TW" altLang="en-US" dirty="0" smtClean="0">
                <a:effectLst/>
              </a:rPr>
              <a:t>各國專利主管機構對外</a:t>
            </a:r>
            <a:r>
              <a:rPr lang="zh-TW" altLang="en-US" dirty="0" smtClean="0">
                <a:solidFill>
                  <a:srgbClr val="FF0000"/>
                </a:solidFill>
                <a:effectLst/>
              </a:rPr>
              <a:t>揭露申請人所提的專利申請內容</a:t>
            </a:r>
            <a:r>
              <a:rPr lang="zh-TW" altLang="en-US" dirty="0" smtClean="0">
                <a:effectLst/>
              </a:rPr>
              <a:t>，及相關書目資料的文書。專利公報主要內容有：</a:t>
            </a:r>
            <a:r>
              <a:rPr lang="zh-TW" altLang="en-US" dirty="0" smtClean="0">
                <a:solidFill>
                  <a:srgbClr val="FF0000"/>
                </a:solidFill>
                <a:effectLst/>
              </a:rPr>
              <a:t>書目資料、申請專利範圍、圖示</a:t>
            </a:r>
            <a:r>
              <a:rPr lang="zh-TW" altLang="en-US" dirty="0" smtClean="0">
                <a:effectLst/>
              </a:rPr>
              <a:t>等。</a:t>
            </a:r>
          </a:p>
          <a:p>
            <a:r>
              <a:rPr lang="zh-TW" altLang="en-US" b="1" dirty="0" smtClean="0">
                <a:effectLst/>
              </a:rPr>
              <a:t>專利說明書</a:t>
            </a:r>
            <a:endParaRPr lang="zh-TW" altLang="en-US" dirty="0" smtClean="0">
              <a:effectLst/>
            </a:endParaRPr>
          </a:p>
          <a:p>
            <a:pPr marL="0" indent="0">
              <a:buNone/>
            </a:pPr>
            <a:r>
              <a:rPr lang="zh-TW" altLang="en-US" dirty="0" smtClean="0">
                <a:effectLst/>
              </a:rPr>
              <a:t>專利內容文字化的重要文件，是申請專利時必備的文件之一。此文件為</a:t>
            </a:r>
            <a:r>
              <a:rPr lang="zh-TW" altLang="en-US" dirty="0" smtClean="0">
                <a:solidFill>
                  <a:srgbClr val="FF0000"/>
                </a:solidFill>
                <a:effectLst/>
              </a:rPr>
              <a:t>發明內容的文字敘述</a:t>
            </a:r>
            <a:r>
              <a:rPr lang="zh-TW" altLang="en-US" dirty="0" smtClean="0">
                <a:effectLst/>
              </a:rPr>
              <a:t>，也是其技術說明，以及用圖示解釋契約條款的資料依據。</a:t>
            </a:r>
          </a:p>
          <a:p>
            <a:endParaRPr lang="en-US" altLang="zh-TW" dirty="0" smtClean="0">
              <a:effectLst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25552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專利的功用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effectLst/>
              </a:rPr>
              <a:t>專利資訊幫助研究者確認</a:t>
            </a:r>
            <a:r>
              <a:rPr lang="zh-TW" altLang="en-US" dirty="0" smtClean="0">
                <a:solidFill>
                  <a:srgbClr val="FF0000"/>
                </a:solidFill>
                <a:effectLst/>
              </a:rPr>
              <a:t>新點子</a:t>
            </a:r>
            <a:r>
              <a:rPr lang="zh-TW" altLang="en-US" dirty="0" smtClean="0">
                <a:solidFill>
                  <a:srgbClr val="FF0000"/>
                </a:solidFill>
                <a:effectLst/>
                <a:latin typeface="新細明體"/>
                <a:ea typeface="新細明體"/>
              </a:rPr>
              <a:t>、</a:t>
            </a:r>
            <a:r>
              <a:rPr lang="en-US" altLang="zh-TW" dirty="0" smtClean="0">
                <a:solidFill>
                  <a:srgbClr val="FF0000"/>
                </a:solidFill>
                <a:effectLst/>
              </a:rPr>
              <a:t> </a:t>
            </a:r>
            <a:r>
              <a:rPr lang="zh-TW" altLang="en-US" dirty="0" smtClean="0">
                <a:solidFill>
                  <a:srgbClr val="FF0000"/>
                </a:solidFill>
                <a:effectLst/>
              </a:rPr>
              <a:t>產品可行性</a:t>
            </a:r>
            <a:r>
              <a:rPr lang="zh-TW" altLang="en-US" dirty="0" smtClean="0">
                <a:effectLst/>
              </a:rPr>
              <a:t>，</a:t>
            </a:r>
            <a:r>
              <a:rPr lang="zh-TW" altLang="en-US" dirty="0" smtClean="0">
                <a:solidFill>
                  <a:srgbClr val="FF0000"/>
                </a:solidFill>
                <a:effectLst/>
              </a:rPr>
              <a:t>節省時間</a:t>
            </a:r>
            <a:r>
              <a:rPr lang="zh-TW" altLang="en-US" dirty="0">
                <a:solidFill>
                  <a:srgbClr val="FF0000"/>
                </a:solidFill>
                <a:latin typeface="新細明體"/>
              </a:rPr>
              <a:t>、</a:t>
            </a:r>
            <a:r>
              <a:rPr lang="en-US" altLang="zh-TW" dirty="0" smtClean="0">
                <a:solidFill>
                  <a:srgbClr val="FF0000"/>
                </a:solidFill>
                <a:effectLst/>
              </a:rPr>
              <a:t> </a:t>
            </a:r>
            <a:r>
              <a:rPr lang="zh-TW" altLang="en-US" dirty="0" smtClean="0">
                <a:solidFill>
                  <a:srgbClr val="FF0000"/>
                </a:solidFill>
                <a:effectLst/>
              </a:rPr>
              <a:t>金錢及避免重複</a:t>
            </a:r>
            <a:r>
              <a:rPr lang="zh-TW" altLang="en-US" dirty="0" smtClean="0">
                <a:effectLst/>
              </a:rPr>
              <a:t>。瞭解並掌握各國專利資訊，</a:t>
            </a:r>
            <a:r>
              <a:rPr lang="zh-TW" altLang="en-US" dirty="0" smtClean="0">
                <a:solidFill>
                  <a:srgbClr val="FF0000"/>
                </a:solidFill>
                <a:effectLst/>
              </a:rPr>
              <a:t>評估與預測技術發展</a:t>
            </a:r>
            <a:r>
              <a:rPr lang="zh-TW" altLang="en-US" dirty="0" smtClean="0">
                <a:effectLst/>
              </a:rPr>
              <a:t>，以保障自身相關技術的權益；藉各國申請狀況以瞭解其技術研發層次，規劃自己的技術發展項目，並</a:t>
            </a:r>
            <a:r>
              <a:rPr lang="zh-TW" altLang="en-US" dirty="0" smtClean="0">
                <a:solidFill>
                  <a:srgbClr val="FF0000"/>
                </a:solidFill>
                <a:effectLst/>
              </a:rPr>
              <a:t>掌握企業發展動向及市場實際需求</a:t>
            </a:r>
            <a:r>
              <a:rPr lang="zh-TW" altLang="en-US" dirty="0" smtClean="0">
                <a:effectLst/>
              </a:rPr>
              <a:t>。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567004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effectLst/>
              </a:rPr>
              <a:t>如何找到專利資料</a:t>
            </a:r>
            <a:r>
              <a:rPr lang="en-US" altLang="zh-TW" b="1" dirty="0" smtClean="0">
                <a:effectLst/>
              </a:rPr>
              <a:t>-1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 smtClean="0">
                <a:effectLst/>
              </a:rPr>
              <a:t>專利公報、專利說明書是屬公開文獻，所以我們可以利用各國專利局公開的專利資料庫檢索平台，查詢需要的專利資訊。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55547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effectLst/>
              </a:rPr>
              <a:t>如何找到專利資料</a:t>
            </a:r>
            <a:r>
              <a:rPr lang="en-US" altLang="zh-TW" b="1" dirty="0" smtClean="0">
                <a:effectLst/>
              </a:rPr>
              <a:t>-2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TW" altLang="en-US" dirty="0" smtClean="0">
                <a:solidFill>
                  <a:srgbClr val="0000FF"/>
                </a:solidFill>
              </a:rPr>
              <a:t>一</a:t>
            </a:r>
            <a:r>
              <a:rPr lang="en-US" altLang="zh-TW" dirty="0" smtClean="0">
                <a:solidFill>
                  <a:srgbClr val="0000FF"/>
                </a:solidFill>
              </a:rPr>
              <a:t>.</a:t>
            </a:r>
            <a:r>
              <a:rPr lang="zh-TW" altLang="en-US" dirty="0" smtClean="0">
                <a:solidFill>
                  <a:srgbClr val="0000FF"/>
                </a:solidFill>
              </a:rPr>
              <a:t>本</a:t>
            </a:r>
            <a:r>
              <a:rPr lang="zh-TW" altLang="en-US" dirty="0">
                <a:solidFill>
                  <a:srgbClr val="0000FF"/>
                </a:solidFill>
              </a:rPr>
              <a:t>館收集之專利</a:t>
            </a:r>
            <a:r>
              <a:rPr lang="en-US" altLang="zh-TW" dirty="0">
                <a:solidFill>
                  <a:srgbClr val="0000FF"/>
                </a:solidFill>
              </a:rPr>
              <a:t>/</a:t>
            </a:r>
            <a:r>
              <a:rPr lang="zh-TW" altLang="en-US" dirty="0">
                <a:solidFill>
                  <a:srgbClr val="0000FF"/>
                </a:solidFill>
              </a:rPr>
              <a:t>標準電子</a:t>
            </a:r>
            <a:r>
              <a:rPr lang="zh-TW" altLang="en-US" dirty="0" smtClean="0">
                <a:solidFill>
                  <a:srgbClr val="0000FF"/>
                </a:solidFill>
              </a:rPr>
              <a:t>資料庫</a:t>
            </a:r>
            <a:endParaRPr lang="en-US" altLang="zh-TW" dirty="0" smtClean="0">
              <a:solidFill>
                <a:srgbClr val="0000FF"/>
              </a:solidFill>
            </a:endParaRPr>
          </a:p>
          <a:p>
            <a:r>
              <a:rPr lang="zh-TW" altLang="en-US" dirty="0" smtClean="0"/>
              <a:t>路徑</a:t>
            </a:r>
            <a:r>
              <a:rPr lang="zh-TW" altLang="en-US" dirty="0" smtClean="0">
                <a:latin typeface="微軟正黑體"/>
                <a:ea typeface="微軟正黑體"/>
              </a:rPr>
              <a:t>：</a:t>
            </a:r>
            <a:r>
              <a:rPr lang="zh-TW" altLang="en-US" dirty="0" smtClean="0"/>
              <a:t>本館首頁電子資源</a:t>
            </a:r>
            <a:r>
              <a:rPr lang="en-US" altLang="zh-TW" dirty="0" smtClean="0"/>
              <a:t>—</a:t>
            </a:r>
            <a:r>
              <a:rPr lang="zh-TW" altLang="en-US" dirty="0" smtClean="0"/>
              <a:t>電子資料庫</a:t>
            </a:r>
            <a:r>
              <a:rPr lang="en-US" altLang="zh-TW" dirty="0" smtClean="0"/>
              <a:t>—</a:t>
            </a:r>
            <a:r>
              <a:rPr lang="zh-TW" altLang="en-US" dirty="0" smtClean="0"/>
              <a:t>資料類型</a:t>
            </a:r>
            <a:r>
              <a:rPr lang="en-US" altLang="zh-TW" dirty="0" smtClean="0"/>
              <a:t>—</a:t>
            </a:r>
            <a:r>
              <a:rPr lang="zh-TW" altLang="en-US" dirty="0" smtClean="0"/>
              <a:t>專利</a:t>
            </a:r>
            <a:r>
              <a:rPr lang="en-US" altLang="zh-TW" dirty="0" smtClean="0"/>
              <a:t>/</a:t>
            </a:r>
            <a:r>
              <a:rPr lang="zh-TW" altLang="en-US" dirty="0" smtClean="0"/>
              <a:t>標準</a:t>
            </a:r>
            <a:r>
              <a:rPr lang="en-US" altLang="zh-TW" dirty="0" smtClean="0"/>
              <a:t>—</a:t>
            </a:r>
            <a:r>
              <a:rPr lang="zh-TW" altLang="en-US" dirty="0" smtClean="0">
                <a:solidFill>
                  <a:srgbClr val="FF0000"/>
                </a:solidFill>
                <a:hlinkClick r:id="rId2"/>
              </a:rPr>
              <a:t>專利</a:t>
            </a:r>
            <a:r>
              <a:rPr lang="en-US" altLang="zh-TW" dirty="0">
                <a:solidFill>
                  <a:srgbClr val="FF0000"/>
                </a:solidFill>
                <a:hlinkClick r:id="rId2"/>
              </a:rPr>
              <a:t>/</a:t>
            </a:r>
            <a:r>
              <a:rPr lang="zh-TW" altLang="en-US" dirty="0">
                <a:solidFill>
                  <a:srgbClr val="FF0000"/>
                </a:solidFill>
                <a:hlinkClick r:id="rId2"/>
              </a:rPr>
              <a:t>標準</a:t>
            </a:r>
            <a:r>
              <a:rPr lang="zh-TW" altLang="en-US" dirty="0" smtClean="0">
                <a:solidFill>
                  <a:srgbClr val="FF0000"/>
                </a:solidFill>
                <a:hlinkClick r:id="rId2"/>
              </a:rPr>
              <a:t>電子資源</a:t>
            </a:r>
            <a:endParaRPr lang="en-US" altLang="zh-TW" dirty="0" smtClean="0">
              <a:solidFill>
                <a:srgbClr val="FF0000"/>
              </a:solidFill>
            </a:endParaRPr>
          </a:p>
          <a:p>
            <a:endParaRPr lang="en-US" altLang="zh-TW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TW" altLang="en-US" dirty="0" smtClean="0">
                <a:solidFill>
                  <a:srgbClr val="0000FF"/>
                </a:solidFill>
              </a:rPr>
              <a:t>二</a:t>
            </a:r>
            <a:r>
              <a:rPr lang="en-US" altLang="zh-TW" dirty="0" smtClean="0">
                <a:solidFill>
                  <a:srgbClr val="0000FF"/>
                </a:solidFill>
              </a:rPr>
              <a:t>.</a:t>
            </a:r>
            <a:r>
              <a:rPr lang="zh-TW" altLang="en-US" dirty="0" smtClean="0">
                <a:solidFill>
                  <a:srgbClr val="0000FF"/>
                </a:solidFill>
              </a:rPr>
              <a:t>推薦之專利電子資料庫</a:t>
            </a:r>
            <a:endParaRPr lang="en-US" altLang="zh-TW" dirty="0" smtClean="0">
              <a:solidFill>
                <a:srgbClr val="0000FF"/>
              </a:solidFill>
            </a:endParaRPr>
          </a:p>
          <a:p>
            <a:r>
              <a:rPr lang="zh-TW" altLang="en-US" dirty="0" smtClean="0"/>
              <a:t>路徑</a:t>
            </a:r>
            <a:r>
              <a:rPr lang="zh-TW" altLang="en-US" dirty="0">
                <a:latin typeface="微軟正黑體"/>
                <a:ea typeface="微軟正黑體"/>
              </a:rPr>
              <a:t>：</a:t>
            </a:r>
            <a:r>
              <a:rPr lang="zh-TW" altLang="en-US" dirty="0" smtClean="0"/>
              <a:t>本館首頁</a:t>
            </a:r>
            <a:r>
              <a:rPr lang="zh-TW" altLang="en-US" dirty="0" smtClean="0">
                <a:solidFill>
                  <a:srgbClr val="FF0000"/>
                </a:solidFill>
                <a:hlinkClick r:id="rId3"/>
              </a:rPr>
              <a:t>資源情報站</a:t>
            </a:r>
            <a:r>
              <a:rPr lang="en-US" altLang="zh-TW" dirty="0" smtClean="0"/>
              <a:t>—</a:t>
            </a:r>
            <a:r>
              <a:rPr lang="zh-TW" altLang="en-US" dirty="0" smtClean="0">
                <a:hlinkClick r:id="rId4"/>
              </a:rPr>
              <a:t>如何找資源</a:t>
            </a:r>
            <a:r>
              <a:rPr lang="en-US" altLang="zh-TW" dirty="0" err="1" smtClean="0">
                <a:hlinkClick r:id="rId4"/>
              </a:rPr>
              <a:t>Libguides</a:t>
            </a:r>
            <a:r>
              <a:rPr lang="en-US" altLang="zh-TW" dirty="0">
                <a:hlinkClick r:id="rId4"/>
              </a:rPr>
              <a:t> </a:t>
            </a:r>
            <a:r>
              <a:rPr lang="en-US" altLang="zh-TW" dirty="0" smtClean="0"/>
              <a:t>—</a:t>
            </a:r>
            <a:r>
              <a:rPr lang="zh-TW" altLang="en-US" dirty="0" smtClean="0"/>
              <a:t>找各類型資料</a:t>
            </a:r>
            <a:r>
              <a:rPr lang="en-US" altLang="zh-TW" dirty="0" smtClean="0"/>
              <a:t>—</a:t>
            </a:r>
            <a:r>
              <a:rPr lang="zh-TW" altLang="en-US" dirty="0" smtClean="0">
                <a:hlinkClick r:id="rId5"/>
              </a:rPr>
              <a:t>專利</a:t>
            </a:r>
            <a:endParaRPr lang="zh-TW" alt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480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標準的</a:t>
            </a:r>
            <a:r>
              <a:rPr lang="zh-TW" altLang="en-US" dirty="0"/>
              <a:t>定義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/>
              <a:t>標準是一種</a:t>
            </a:r>
            <a:r>
              <a:rPr lang="zh-TW" altLang="en-US" dirty="0">
                <a:solidFill>
                  <a:srgbClr val="FF0000"/>
                </a:solidFill>
              </a:rPr>
              <a:t>技術規範</a:t>
            </a:r>
            <a:r>
              <a:rPr lang="zh-TW" altLang="en-US" dirty="0"/>
              <a:t>，由共識制定，經公認機構核准，提供一般且重複使用之產品或程序服務有關之規則、指引或特性之文件。利用標準資料可</a:t>
            </a:r>
            <a:r>
              <a:rPr lang="zh-TW" altLang="en-US" dirty="0">
                <a:solidFill>
                  <a:srgbClr val="FF0000"/>
                </a:solidFill>
              </a:rPr>
              <a:t>簡化生產，降低成本，提高產品一致性和可靠性</a:t>
            </a:r>
            <a:r>
              <a:rPr lang="zh-TW" altLang="en-US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4047893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 smtClean="0">
                <a:effectLst/>
              </a:rPr>
              <a:t>如何找到標準資料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TW" altLang="en-US" dirty="0" smtClean="0">
                <a:solidFill>
                  <a:srgbClr val="0000FF"/>
                </a:solidFill>
              </a:rPr>
              <a:t>一</a:t>
            </a:r>
            <a:r>
              <a:rPr lang="en-US" altLang="zh-TW" dirty="0" smtClean="0">
                <a:solidFill>
                  <a:srgbClr val="0000FF"/>
                </a:solidFill>
              </a:rPr>
              <a:t>.</a:t>
            </a:r>
            <a:r>
              <a:rPr lang="zh-TW" altLang="en-US" dirty="0" smtClean="0">
                <a:solidFill>
                  <a:srgbClr val="0000FF"/>
                </a:solidFill>
              </a:rPr>
              <a:t>本</a:t>
            </a:r>
            <a:r>
              <a:rPr lang="zh-TW" altLang="en-US" dirty="0">
                <a:solidFill>
                  <a:srgbClr val="0000FF"/>
                </a:solidFill>
              </a:rPr>
              <a:t>館收集之專利</a:t>
            </a:r>
            <a:r>
              <a:rPr lang="en-US" altLang="zh-TW" dirty="0">
                <a:solidFill>
                  <a:srgbClr val="0000FF"/>
                </a:solidFill>
              </a:rPr>
              <a:t>/</a:t>
            </a:r>
            <a:r>
              <a:rPr lang="zh-TW" altLang="en-US" dirty="0">
                <a:solidFill>
                  <a:srgbClr val="0000FF"/>
                </a:solidFill>
              </a:rPr>
              <a:t>標準電子</a:t>
            </a:r>
            <a:r>
              <a:rPr lang="zh-TW" altLang="en-US" dirty="0" smtClean="0">
                <a:solidFill>
                  <a:srgbClr val="0000FF"/>
                </a:solidFill>
              </a:rPr>
              <a:t>資料庫</a:t>
            </a:r>
            <a:endParaRPr lang="en-US" altLang="zh-TW" dirty="0" smtClean="0">
              <a:solidFill>
                <a:srgbClr val="0000FF"/>
              </a:solidFill>
            </a:endParaRPr>
          </a:p>
          <a:p>
            <a:r>
              <a:rPr lang="zh-TW" altLang="en-US" dirty="0" smtClean="0"/>
              <a:t>路徑</a:t>
            </a:r>
            <a:r>
              <a:rPr lang="zh-TW" altLang="en-US" dirty="0" smtClean="0">
                <a:latin typeface="微軟正黑體"/>
                <a:ea typeface="微軟正黑體"/>
              </a:rPr>
              <a:t>：</a:t>
            </a:r>
            <a:r>
              <a:rPr lang="zh-TW" altLang="en-US" dirty="0" smtClean="0"/>
              <a:t>本館首頁電子資源</a:t>
            </a:r>
            <a:r>
              <a:rPr lang="en-US" altLang="zh-TW" dirty="0" smtClean="0"/>
              <a:t>—</a:t>
            </a:r>
            <a:r>
              <a:rPr lang="zh-TW" altLang="en-US" dirty="0" smtClean="0"/>
              <a:t>電子資料庫</a:t>
            </a:r>
            <a:r>
              <a:rPr lang="en-US" altLang="zh-TW" dirty="0" smtClean="0"/>
              <a:t>—</a:t>
            </a:r>
            <a:r>
              <a:rPr lang="zh-TW" altLang="en-US" dirty="0" smtClean="0"/>
              <a:t>資料類型</a:t>
            </a:r>
            <a:r>
              <a:rPr lang="en-US" altLang="zh-TW" dirty="0" smtClean="0"/>
              <a:t>—</a:t>
            </a:r>
            <a:r>
              <a:rPr lang="zh-TW" altLang="en-US" dirty="0" smtClean="0"/>
              <a:t>專利</a:t>
            </a:r>
            <a:r>
              <a:rPr lang="en-US" altLang="zh-TW" dirty="0" smtClean="0"/>
              <a:t>/</a:t>
            </a:r>
            <a:r>
              <a:rPr lang="zh-TW" altLang="en-US" dirty="0" smtClean="0"/>
              <a:t>標準</a:t>
            </a:r>
            <a:r>
              <a:rPr lang="en-US" altLang="zh-TW" dirty="0" smtClean="0"/>
              <a:t>—</a:t>
            </a:r>
            <a:r>
              <a:rPr lang="zh-TW" altLang="en-US" dirty="0" smtClean="0">
                <a:solidFill>
                  <a:srgbClr val="FF0000"/>
                </a:solidFill>
                <a:hlinkClick r:id="rId2"/>
              </a:rPr>
              <a:t>專利</a:t>
            </a:r>
            <a:r>
              <a:rPr lang="en-US" altLang="zh-TW" dirty="0">
                <a:solidFill>
                  <a:srgbClr val="FF0000"/>
                </a:solidFill>
                <a:hlinkClick r:id="rId2"/>
              </a:rPr>
              <a:t>/</a:t>
            </a:r>
            <a:r>
              <a:rPr lang="zh-TW" altLang="en-US" dirty="0">
                <a:solidFill>
                  <a:srgbClr val="FF0000"/>
                </a:solidFill>
                <a:hlinkClick r:id="rId2"/>
              </a:rPr>
              <a:t>標準</a:t>
            </a:r>
            <a:r>
              <a:rPr lang="zh-TW" altLang="en-US" dirty="0" smtClean="0">
                <a:solidFill>
                  <a:srgbClr val="FF0000"/>
                </a:solidFill>
                <a:hlinkClick r:id="rId2"/>
              </a:rPr>
              <a:t>電子資源</a:t>
            </a:r>
            <a:endParaRPr lang="en-US" altLang="zh-TW" dirty="0" smtClean="0">
              <a:solidFill>
                <a:srgbClr val="FF0000"/>
              </a:solidFill>
            </a:endParaRPr>
          </a:p>
          <a:p>
            <a:endParaRPr lang="en-US" altLang="zh-TW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TW" altLang="en-US" dirty="0" smtClean="0"/>
              <a:t>二</a:t>
            </a:r>
            <a:r>
              <a:rPr lang="en-US" altLang="zh-TW" dirty="0" smtClean="0"/>
              <a:t>.</a:t>
            </a:r>
            <a:r>
              <a:rPr lang="zh-TW" altLang="en-US" dirty="0" smtClean="0">
                <a:solidFill>
                  <a:srgbClr val="0000FF"/>
                </a:solidFill>
              </a:rPr>
              <a:t>推薦之標準</a:t>
            </a:r>
            <a:r>
              <a:rPr lang="zh-TW" altLang="en-US" dirty="0">
                <a:solidFill>
                  <a:srgbClr val="0000FF"/>
                </a:solidFill>
              </a:rPr>
              <a:t>電子</a:t>
            </a:r>
            <a:r>
              <a:rPr lang="zh-TW" altLang="en-US" dirty="0" smtClean="0">
                <a:solidFill>
                  <a:srgbClr val="0000FF"/>
                </a:solidFill>
              </a:rPr>
              <a:t>資料庫</a:t>
            </a:r>
            <a:endParaRPr lang="en-US" altLang="zh-TW" dirty="0" smtClean="0">
              <a:solidFill>
                <a:srgbClr val="0000FF"/>
              </a:solidFill>
            </a:endParaRPr>
          </a:p>
          <a:p>
            <a:r>
              <a:rPr lang="zh-TW" altLang="en-US" dirty="0" smtClean="0"/>
              <a:t>路徑</a:t>
            </a:r>
            <a:r>
              <a:rPr lang="zh-TW" altLang="en-US" dirty="0">
                <a:latin typeface="微軟正黑體"/>
                <a:ea typeface="微軟正黑體"/>
              </a:rPr>
              <a:t>：</a:t>
            </a:r>
            <a:r>
              <a:rPr lang="zh-TW" altLang="en-US" dirty="0" smtClean="0"/>
              <a:t>本館首頁資源情報站</a:t>
            </a:r>
            <a:r>
              <a:rPr lang="en-US" altLang="zh-TW" dirty="0" smtClean="0"/>
              <a:t>—</a:t>
            </a:r>
            <a:r>
              <a:rPr lang="zh-TW" altLang="en-US" dirty="0" smtClean="0"/>
              <a:t>如何找資源</a:t>
            </a:r>
            <a:r>
              <a:rPr lang="en-US" altLang="zh-TW" dirty="0" err="1" smtClean="0"/>
              <a:t>Libguides</a:t>
            </a:r>
            <a:r>
              <a:rPr lang="en-US" altLang="zh-TW" dirty="0"/>
              <a:t> </a:t>
            </a:r>
            <a:r>
              <a:rPr lang="en-US" altLang="zh-TW" dirty="0" smtClean="0"/>
              <a:t>—</a:t>
            </a:r>
            <a:r>
              <a:rPr lang="zh-TW" altLang="en-US" dirty="0" smtClean="0"/>
              <a:t>找各類型資料</a:t>
            </a:r>
            <a:r>
              <a:rPr lang="en-US" altLang="zh-TW" dirty="0" smtClean="0"/>
              <a:t>—</a:t>
            </a:r>
            <a:r>
              <a:rPr lang="zh-TW" altLang="en-US" dirty="0" smtClean="0">
                <a:hlinkClick r:id="rId3"/>
              </a:rPr>
              <a:t>標準</a:t>
            </a:r>
            <a:endParaRPr lang="zh-TW" alt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9460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b="1" dirty="0" smtClean="0"/>
              <a:t>如何取得本館没</a:t>
            </a:r>
            <a:r>
              <a:rPr lang="zh-TW" altLang="en-US" b="1" dirty="0" smtClean="0"/>
              <a:t>有的標準資料</a:t>
            </a:r>
            <a:endParaRPr lang="zh-TW" altLang="en-US" b="1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323528" y="1556792"/>
            <a:ext cx="8503920" cy="4572000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US" altLang="zh-TW" b="1" dirty="0"/>
              <a:t>(</a:t>
            </a:r>
            <a:r>
              <a:rPr lang="zh-TW" altLang="en-US" b="1" dirty="0"/>
              <a:t>一</a:t>
            </a:r>
            <a:r>
              <a:rPr lang="en-US" altLang="zh-TW" b="1" dirty="0"/>
              <a:t>) </a:t>
            </a:r>
            <a:r>
              <a:rPr lang="zh-TW" altLang="en-US" b="1" dirty="0"/>
              <a:t>他校館藏</a:t>
            </a:r>
            <a:endParaRPr lang="zh-TW" altLang="en-US" dirty="0"/>
          </a:p>
          <a:p>
            <a:pPr marL="0" indent="0">
              <a:buNone/>
            </a:pPr>
            <a:r>
              <a:rPr lang="zh-TW" altLang="en-US" dirty="0"/>
              <a:t>可利用</a:t>
            </a:r>
            <a:r>
              <a:rPr lang="zh-TW" altLang="en-US" dirty="0">
                <a:hlinkClick r:id="rId2"/>
              </a:rPr>
              <a:t>全國圖書書目資訊網</a:t>
            </a:r>
            <a:r>
              <a:rPr lang="zh-TW" altLang="en-US" dirty="0"/>
              <a:t>查詢哪所學校有館藏。再到該校影印或申請</a:t>
            </a:r>
            <a:r>
              <a:rPr lang="zh-TW" altLang="en-US" dirty="0">
                <a:hlinkClick r:id="rId3"/>
              </a:rPr>
              <a:t>全國文獻傳遞服務</a:t>
            </a:r>
            <a:r>
              <a:rPr lang="zh-TW" altLang="en-US" dirty="0"/>
              <a:t>取得全文。</a:t>
            </a:r>
          </a:p>
          <a:p>
            <a:pPr marL="0" indent="0">
              <a:buNone/>
            </a:pPr>
            <a:r>
              <a:rPr lang="en-US" altLang="zh-TW" b="1" dirty="0"/>
              <a:t>(</a:t>
            </a:r>
            <a:r>
              <a:rPr lang="zh-TW" altLang="en-US" b="1" dirty="0"/>
              <a:t>二</a:t>
            </a:r>
            <a:r>
              <a:rPr lang="en-US" altLang="zh-TW" b="1" dirty="0"/>
              <a:t>) </a:t>
            </a:r>
            <a:r>
              <a:rPr lang="zh-TW" altLang="en-US" b="1" dirty="0"/>
              <a:t>洽特定單位購買</a:t>
            </a:r>
            <a:endParaRPr lang="zh-TW" altLang="en-US" dirty="0"/>
          </a:p>
          <a:p>
            <a:pPr marL="0" indent="0">
              <a:buNone/>
            </a:pPr>
            <a:r>
              <a:rPr lang="zh-TW" altLang="en-US" dirty="0"/>
              <a:t>向</a:t>
            </a:r>
            <a:r>
              <a:rPr lang="zh-TW" altLang="en-US" dirty="0">
                <a:hlinkClick r:id="rId4"/>
              </a:rPr>
              <a:t>經濟部標準檢驗局資料中心</a:t>
            </a:r>
            <a:r>
              <a:rPr lang="zh-TW" altLang="en-US" dirty="0"/>
              <a:t>購買，其與六個國外標準組織</a:t>
            </a:r>
            <a:r>
              <a:rPr lang="en-US" altLang="zh-TW" dirty="0"/>
              <a:t>(AS</a:t>
            </a:r>
            <a:r>
              <a:rPr lang="zh-TW" altLang="en-US" dirty="0"/>
              <a:t>、</a:t>
            </a:r>
            <a:r>
              <a:rPr lang="en-US" altLang="zh-TW" dirty="0"/>
              <a:t>ASTM</a:t>
            </a:r>
            <a:r>
              <a:rPr lang="zh-TW" altLang="en-US" dirty="0"/>
              <a:t>、</a:t>
            </a:r>
            <a:r>
              <a:rPr lang="en-US" altLang="zh-TW" dirty="0"/>
              <a:t>BSI</a:t>
            </a:r>
            <a:r>
              <a:rPr lang="zh-TW" altLang="en-US" dirty="0"/>
              <a:t>、</a:t>
            </a:r>
            <a:r>
              <a:rPr lang="en-US" altLang="zh-TW" dirty="0"/>
              <a:t>DIN</a:t>
            </a:r>
            <a:r>
              <a:rPr lang="zh-TW" altLang="en-US" dirty="0"/>
              <a:t>、</a:t>
            </a:r>
            <a:r>
              <a:rPr lang="en-US" altLang="zh-TW" dirty="0"/>
              <a:t>ISO</a:t>
            </a:r>
            <a:r>
              <a:rPr lang="zh-TW" altLang="en-US" dirty="0"/>
              <a:t>、</a:t>
            </a:r>
            <a:r>
              <a:rPr lang="en-US" altLang="zh-TW" dirty="0"/>
              <a:t>UL) </a:t>
            </a:r>
            <a:r>
              <a:rPr lang="zh-TW" altLang="en-US" dirty="0"/>
              <a:t>簽訂授權影印協議，民眾只需支付權利金，即可合法影印全份標準資料。</a:t>
            </a:r>
          </a:p>
          <a:p>
            <a:pPr marL="0" indent="0">
              <a:buNone/>
            </a:pPr>
            <a:r>
              <a:rPr lang="zh-TW" altLang="en-US" b="1" dirty="0"/>
              <a:t>申請程序：</a:t>
            </a:r>
            <a:r>
              <a:rPr lang="zh-TW" altLang="en-US" dirty="0">
                <a:hlinkClick r:id="rId4"/>
              </a:rPr>
              <a:t>授權影印服務</a:t>
            </a:r>
            <a:r>
              <a:rPr lang="zh-TW" altLang="en-US" b="1" dirty="0"/>
              <a:t> 、 </a:t>
            </a:r>
            <a:r>
              <a:rPr lang="zh-TW" altLang="en-US" dirty="0">
                <a:hlinkClick r:id="rId5"/>
              </a:rPr>
              <a:t>外國標標準授權影印作業流程圖</a:t>
            </a:r>
            <a:endParaRPr lang="zh-TW" altLang="en-US" dirty="0"/>
          </a:p>
          <a:p>
            <a:pPr marL="0" indent="0">
              <a:buNone/>
            </a:pPr>
            <a:r>
              <a:rPr lang="en-US" altLang="zh-TW" b="1" dirty="0"/>
              <a:t>1.</a:t>
            </a:r>
            <a:r>
              <a:rPr lang="zh-TW" altLang="en-US" b="1" dirty="0"/>
              <a:t>申請及詢價</a:t>
            </a:r>
            <a:endParaRPr lang="zh-TW" altLang="en-US" dirty="0"/>
          </a:p>
          <a:p>
            <a:pPr marL="0" indent="0">
              <a:buNone/>
            </a:pPr>
            <a:r>
              <a:rPr lang="zh-TW" altLang="en-US" b="1" dirty="0"/>
              <a:t>利用</a:t>
            </a:r>
            <a:r>
              <a:rPr lang="zh-TW" altLang="en-US" b="1" dirty="0">
                <a:hlinkClick r:id="rId4"/>
              </a:rPr>
              <a:t>外國標準館藏目錄查詢系統</a:t>
            </a:r>
            <a:r>
              <a:rPr lang="zh-TW" altLang="en-US" b="1" dirty="0"/>
              <a:t>查詢是否有授權影印，查詢步驟：點選標準書目資料查詢 </a:t>
            </a:r>
            <a:r>
              <a:rPr lang="en-US" altLang="zh-TW" b="1" dirty="0"/>
              <a:t>/ </a:t>
            </a:r>
            <a:r>
              <a:rPr lang="zh-TW" altLang="en-US" b="1" dirty="0"/>
              <a:t>鍵入標準號碼及選取標準組織 </a:t>
            </a:r>
            <a:r>
              <a:rPr lang="en-US" altLang="zh-TW" b="1" dirty="0"/>
              <a:t>/ </a:t>
            </a:r>
            <a:r>
              <a:rPr lang="zh-TW" altLang="en-US" b="1" dirty="0"/>
              <a:t>按開始搜尋鍵 </a:t>
            </a:r>
            <a:r>
              <a:rPr lang="en-US" altLang="zh-TW" b="1" dirty="0"/>
              <a:t>/ </a:t>
            </a:r>
            <a:r>
              <a:rPr lang="zh-TW" altLang="en-US" b="1" dirty="0"/>
              <a:t>點選標準號碼。再填寫</a:t>
            </a:r>
            <a:r>
              <a:rPr lang="zh-TW" altLang="en-US" b="1" dirty="0">
                <a:hlinkClick r:id="rId6"/>
              </a:rPr>
              <a:t>外國標準授權影印申請表</a:t>
            </a:r>
            <a:r>
              <a:rPr lang="zh-TW" altLang="en-US" b="1" dirty="0"/>
              <a:t>，傳送至：</a:t>
            </a:r>
            <a:r>
              <a:rPr lang="en-US" altLang="zh-TW" b="1" dirty="0"/>
              <a:t>FAX</a:t>
            </a:r>
            <a:r>
              <a:rPr lang="zh-TW" altLang="en-US" b="1" dirty="0"/>
              <a:t>：（</a:t>
            </a:r>
            <a:r>
              <a:rPr lang="en-US" altLang="zh-TW" b="1" dirty="0"/>
              <a:t>02</a:t>
            </a:r>
            <a:r>
              <a:rPr lang="zh-TW" altLang="en-US" b="1" dirty="0"/>
              <a:t>）</a:t>
            </a:r>
            <a:r>
              <a:rPr lang="en-US" altLang="zh-TW" b="1" dirty="0"/>
              <a:t>2343-1986</a:t>
            </a:r>
            <a:r>
              <a:rPr lang="zh-TW" altLang="en-US" b="1" dirty="0"/>
              <a:t>、（</a:t>
            </a:r>
            <a:r>
              <a:rPr lang="en-US" altLang="zh-TW" b="1" dirty="0"/>
              <a:t>02</a:t>
            </a:r>
            <a:r>
              <a:rPr lang="zh-TW" altLang="en-US" b="1" dirty="0"/>
              <a:t>）</a:t>
            </a:r>
            <a:r>
              <a:rPr lang="en-US" altLang="zh-TW" b="1" dirty="0"/>
              <a:t>3343-5173</a:t>
            </a:r>
            <a:r>
              <a:rPr lang="zh-TW" altLang="en-US" b="1" dirty="0"/>
              <a:t>、電子信箱： </a:t>
            </a:r>
            <a:r>
              <a:rPr lang="en-US" altLang="zh-TW" b="1" dirty="0">
                <a:hlinkClick r:id="rId7"/>
              </a:rPr>
              <a:t>infocenter@bsmi.gov.tw</a:t>
            </a:r>
            <a:r>
              <a:rPr lang="zh-TW" altLang="en-US" b="1" dirty="0"/>
              <a:t> 或電洽（</a:t>
            </a:r>
            <a:r>
              <a:rPr lang="en-US" altLang="zh-TW" b="1" dirty="0"/>
              <a:t>02</a:t>
            </a:r>
            <a:r>
              <a:rPr lang="zh-TW" altLang="en-US" b="1" dirty="0"/>
              <a:t>）</a:t>
            </a:r>
            <a:r>
              <a:rPr lang="en-US" altLang="zh-TW" b="1" dirty="0"/>
              <a:t>2343-1979 / 2343-1980</a:t>
            </a:r>
            <a:r>
              <a:rPr lang="zh-TW" altLang="en-US" b="1" dirty="0"/>
              <a:t>，服務人員會回傳報價單。</a:t>
            </a:r>
            <a:endParaRPr lang="zh-TW" altLang="en-US" dirty="0"/>
          </a:p>
          <a:p>
            <a:pPr marL="0" indent="0">
              <a:buNone/>
            </a:pPr>
            <a:r>
              <a:rPr lang="en-US" altLang="zh-TW" b="1" dirty="0"/>
              <a:t>2.</a:t>
            </a:r>
            <a:r>
              <a:rPr lang="zh-TW" altLang="en-US" b="1" dirty="0"/>
              <a:t>付款及取件方式</a:t>
            </a:r>
            <a:endParaRPr lang="zh-TW" altLang="en-US" dirty="0"/>
          </a:p>
          <a:p>
            <a:pPr marL="0" indent="0">
              <a:buNone/>
            </a:pPr>
            <a:r>
              <a:rPr lang="zh-TW" altLang="en-US" b="1" dirty="0"/>
              <a:t>請參考經濟部標準局</a:t>
            </a:r>
            <a:r>
              <a:rPr lang="zh-TW" altLang="en-US" b="1" dirty="0">
                <a:hlinkClick r:id="rId8"/>
              </a:rPr>
              <a:t>外國標準資料查詢與申購</a:t>
            </a:r>
            <a:r>
              <a:rPr lang="zh-TW" altLang="en-US" b="1" dirty="0"/>
              <a:t>網頁說明。</a:t>
            </a:r>
            <a:endParaRPr lang="zh-TW" altLang="en-US" dirty="0"/>
          </a:p>
          <a:p>
            <a:pPr marL="0" indent="0">
              <a:buNone/>
            </a:pPr>
            <a:r>
              <a:rPr lang="en-US" altLang="zh-TW" b="1" dirty="0"/>
              <a:t>(</a:t>
            </a:r>
            <a:r>
              <a:rPr lang="zh-TW" altLang="en-US" b="1" dirty="0"/>
              <a:t>三</a:t>
            </a:r>
            <a:r>
              <a:rPr lang="en-US" altLang="zh-TW" b="1" dirty="0"/>
              <a:t>) </a:t>
            </a:r>
            <a:r>
              <a:rPr lang="zh-TW" altLang="en-US" b="1" dirty="0"/>
              <a:t>洽</a:t>
            </a:r>
            <a:r>
              <a:rPr lang="en-US" altLang="zh-TW" b="1" dirty="0">
                <a:hlinkClick r:id="rId9"/>
              </a:rPr>
              <a:t>EV2</a:t>
            </a:r>
            <a:r>
              <a:rPr lang="zh-TW" altLang="en-US" b="1" dirty="0"/>
              <a:t>資料庫的</a:t>
            </a:r>
            <a:r>
              <a:rPr lang="en-US" altLang="zh-TW" b="1" dirty="0">
                <a:hlinkClick r:id="rId10"/>
              </a:rPr>
              <a:t>IHS Standards Store</a:t>
            </a:r>
            <a:r>
              <a:rPr lang="zh-TW" altLang="en-US" dirty="0"/>
              <a:t> ：使用</a:t>
            </a:r>
            <a:r>
              <a:rPr lang="en-US" altLang="zh-TW" b="1" dirty="0">
                <a:hlinkClick r:id="rId9"/>
              </a:rPr>
              <a:t>EV2</a:t>
            </a:r>
            <a:r>
              <a:rPr lang="zh-TW" altLang="en-US" dirty="0"/>
              <a:t>的</a:t>
            </a:r>
            <a:r>
              <a:rPr lang="en-US" altLang="zh-TW" dirty="0">
                <a:hlinkClick r:id="rId10"/>
              </a:rPr>
              <a:t>IHS Standards</a:t>
            </a:r>
            <a:r>
              <a:rPr lang="zh-TW" altLang="en-US" dirty="0"/>
              <a:t>國外標準免費檢索平台，可查詢相關標準編號及名稱；亦提供線上購買標準全文服務。</a:t>
            </a:r>
          </a:p>
          <a:p>
            <a:pPr marL="0" indent="0">
              <a:buNone/>
            </a:pPr>
            <a:r>
              <a:rPr lang="en-US" altLang="zh-TW" b="1" dirty="0"/>
              <a:t>(</a:t>
            </a:r>
            <a:r>
              <a:rPr lang="zh-TW" altLang="en-US" b="1" dirty="0"/>
              <a:t>四</a:t>
            </a:r>
            <a:r>
              <a:rPr lang="en-US" altLang="zh-TW" b="1" dirty="0"/>
              <a:t>) </a:t>
            </a:r>
            <a:r>
              <a:rPr lang="zh-TW" altLang="en-US" dirty="0"/>
              <a:t>洽</a:t>
            </a:r>
            <a:r>
              <a:rPr lang="zh-TW" altLang="en-US" b="1" dirty="0"/>
              <a:t>標準制定機構</a:t>
            </a:r>
            <a:r>
              <a:rPr lang="zh-TW" altLang="en-US" dirty="0"/>
              <a:t>購買：可參考「</a:t>
            </a:r>
            <a:r>
              <a:rPr lang="zh-TW" altLang="en-US" dirty="0">
                <a:hlinkClick r:id="rId11"/>
              </a:rPr>
              <a:t>常用標準組織網站</a:t>
            </a:r>
            <a:r>
              <a:rPr lang="zh-TW" altLang="en-US" dirty="0"/>
              <a:t>」連結至相關標準制定機構官網。</a:t>
            </a:r>
          </a:p>
          <a:p>
            <a:pPr marL="0" indent="0">
              <a:buNone/>
            </a:pPr>
            <a:endParaRPr lang="en-US" altLang="zh-TW" dirty="0"/>
          </a:p>
          <a:p>
            <a:pPr marL="0" indent="0">
              <a:buNone/>
            </a:pPr>
            <a:r>
              <a:rPr lang="zh-TW" altLang="en-US" dirty="0" smtClean="0"/>
              <a:t>路徑</a:t>
            </a:r>
            <a:r>
              <a:rPr lang="zh-TW" altLang="en-US" dirty="0">
                <a:latin typeface="微軟正黑體"/>
                <a:ea typeface="微軟正黑體"/>
              </a:rPr>
              <a:t>：</a:t>
            </a:r>
            <a:r>
              <a:rPr lang="zh-TW" altLang="en-US" dirty="0"/>
              <a:t>本館首頁資源情報站</a:t>
            </a:r>
            <a:r>
              <a:rPr lang="en-US" altLang="zh-TW" dirty="0"/>
              <a:t>—</a:t>
            </a:r>
            <a:r>
              <a:rPr lang="zh-TW" altLang="en-US" dirty="0"/>
              <a:t>如何找資源</a:t>
            </a:r>
            <a:r>
              <a:rPr lang="en-US" altLang="zh-TW" dirty="0" err="1"/>
              <a:t>Libguides</a:t>
            </a:r>
            <a:r>
              <a:rPr lang="en-US" altLang="zh-TW" dirty="0"/>
              <a:t> —</a:t>
            </a:r>
            <a:r>
              <a:rPr lang="zh-TW" altLang="en-US" dirty="0"/>
              <a:t>找各類型資料</a:t>
            </a:r>
            <a:r>
              <a:rPr lang="en-US" altLang="zh-TW" dirty="0"/>
              <a:t>—</a:t>
            </a:r>
            <a:r>
              <a:rPr lang="zh-TW" altLang="en-US" dirty="0">
                <a:hlinkClick r:id="rId12"/>
              </a:rPr>
              <a:t>標準</a:t>
            </a:r>
            <a:endParaRPr lang="zh-TW" altLang="en-US" dirty="0">
              <a:solidFill>
                <a:srgbClr val="0000FF"/>
              </a:solidFill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96907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276872"/>
            <a:ext cx="4392488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609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市鎮">
  <a:themeElements>
    <a:clrScheme name="市鎮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市鎮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市鎮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356</TotalTime>
  <Words>741</Words>
  <Application>Microsoft Office PowerPoint</Application>
  <PresentationFormat>如螢幕大小 (4:3)</PresentationFormat>
  <Paragraphs>52</Paragraphs>
  <Slides>10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11" baseType="lpstr">
      <vt:lpstr>市鎮</vt:lpstr>
      <vt:lpstr>如何利用專利與標準</vt:lpstr>
      <vt:lpstr>大綱</vt:lpstr>
      <vt:lpstr>專利的定義</vt:lpstr>
      <vt:lpstr>專利的功用</vt:lpstr>
      <vt:lpstr>如何找到專利資料-1</vt:lpstr>
      <vt:lpstr>如何找到專利資料-2</vt:lpstr>
      <vt:lpstr>標準的定義</vt:lpstr>
      <vt:lpstr>如何找到標準資料</vt:lpstr>
      <vt:lpstr>如何取得本館没有的標準資料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專利與標準</dc:title>
  <dc:creator>lilian</dc:creator>
  <cp:lastModifiedBy>lilian</cp:lastModifiedBy>
  <cp:revision>31</cp:revision>
  <dcterms:created xsi:type="dcterms:W3CDTF">2014-08-14T03:00:19Z</dcterms:created>
  <dcterms:modified xsi:type="dcterms:W3CDTF">2014-08-19T03:40:57Z</dcterms:modified>
</cp:coreProperties>
</file>