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20" r:id="rId2"/>
  </p:sldMasterIdLst>
  <p:notesMasterIdLst>
    <p:notesMasterId r:id="rId17"/>
  </p:notesMasterIdLst>
  <p:handoutMasterIdLst>
    <p:handoutMasterId r:id="rId18"/>
  </p:handoutMasterIdLst>
  <p:sldIdLst>
    <p:sldId id="256" r:id="rId3"/>
    <p:sldId id="258" r:id="rId4"/>
    <p:sldId id="266" r:id="rId5"/>
    <p:sldId id="259" r:id="rId6"/>
    <p:sldId id="260" r:id="rId7"/>
    <p:sldId id="261" r:id="rId8"/>
    <p:sldId id="264" r:id="rId9"/>
    <p:sldId id="265" r:id="rId10"/>
    <p:sldId id="267" r:id="rId11"/>
    <p:sldId id="268" r:id="rId12"/>
    <p:sldId id="269" r:id="rId13"/>
    <p:sldId id="271" r:id="rId14"/>
    <p:sldId id="272" r:id="rId15"/>
    <p:sldId id="270" r:id="rId1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350D"/>
    <a:srgbClr val="FF6600"/>
    <a:srgbClr val="FE5230"/>
    <a:srgbClr val="CE5002"/>
    <a:srgbClr val="FFFCFB"/>
    <a:srgbClr val="FE7458"/>
    <a:srgbClr val="FE4D2A"/>
    <a:srgbClr val="359002"/>
    <a:srgbClr val="F9B073"/>
    <a:srgbClr val="E7B45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725" y="226"/>
      </p:cViewPr>
      <p:guideLst>
        <p:guide orient="horz"/>
        <p:guide pos="575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68" d="100"/>
          <a:sy n="68" d="100"/>
        </p:scale>
        <p:origin x="-1794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EDAA2-D6AD-4F76-8D21-C3480CE722F4}" type="doc">
      <dgm:prSet loTypeId="urn:microsoft.com/office/officeart/2005/8/layout/hProcess9" loCatId="process" qsTypeId="urn:microsoft.com/office/officeart/2005/8/quickstyle/simple5" qsCatId="simple" csTypeId="urn:microsoft.com/office/officeart/2005/8/colors/accent1_2" csCatId="accent1" phldr="1"/>
      <dgm:spPr/>
    </dgm:pt>
    <dgm:pt modelId="{A8786D86-8F57-4FE8-AA1D-CEBE2E4E8933}">
      <dgm:prSet phldrT="[文字]"/>
      <dgm:spPr/>
      <dgm:t>
        <a:bodyPr/>
        <a:lstStyle/>
        <a:p>
          <a:r>
            <a:rPr lang="zh-TW" dirty="0" smtClean="0">
              <a:latin typeface="華康超明體" pitchFamily="49" charset="-120"/>
              <a:ea typeface="華康超明體" pitchFamily="49" charset="-120"/>
            </a:rPr>
            <a:t>查核複本</a:t>
          </a:r>
          <a:endParaRPr lang="zh-TW" altLang="en-US" dirty="0">
            <a:latin typeface="華康超明體" pitchFamily="49" charset="-120"/>
            <a:ea typeface="華康超明體" pitchFamily="49" charset="-120"/>
          </a:endParaRPr>
        </a:p>
      </dgm:t>
    </dgm:pt>
    <dgm:pt modelId="{A01C1B33-01B4-4BDD-B722-4E7BA42D7C0B}" type="parTrans" cxnId="{40E4D4A0-0110-4140-A569-6960F80D0FF3}">
      <dgm:prSet/>
      <dgm:spPr/>
      <dgm:t>
        <a:bodyPr/>
        <a:lstStyle/>
        <a:p>
          <a:endParaRPr lang="zh-TW" altLang="en-US"/>
        </a:p>
      </dgm:t>
    </dgm:pt>
    <dgm:pt modelId="{8BB99B7D-A9C9-4CCD-B4F7-D156F71DA98B}" type="sibTrans" cxnId="{40E4D4A0-0110-4140-A569-6960F80D0FF3}">
      <dgm:prSet/>
      <dgm:spPr/>
      <dgm:t>
        <a:bodyPr/>
        <a:lstStyle/>
        <a:p>
          <a:endParaRPr lang="zh-TW" altLang="en-US"/>
        </a:p>
      </dgm:t>
    </dgm:pt>
    <dgm:pt modelId="{5088245B-BF27-4665-B84C-2161C6799EB5}">
      <dgm:prSet phldrT="[文字]"/>
      <dgm:spPr/>
      <dgm:t>
        <a:bodyPr/>
        <a:lstStyle/>
        <a:p>
          <a:r>
            <a:rPr lang="zh-TW" smtClean="0">
              <a:latin typeface="華康超明體" pitchFamily="49" charset="-120"/>
              <a:ea typeface="華康超明體" pitchFamily="49" charset="-120"/>
            </a:rPr>
            <a:t>請購</a:t>
          </a:r>
          <a:endParaRPr lang="zh-TW" altLang="en-US" dirty="0">
            <a:latin typeface="華康超明體" pitchFamily="49" charset="-120"/>
            <a:ea typeface="華康超明體" pitchFamily="49" charset="-120"/>
          </a:endParaRPr>
        </a:p>
      </dgm:t>
    </dgm:pt>
    <dgm:pt modelId="{D10CBDE1-E09B-477B-A678-2056BDDD131C}" type="parTrans" cxnId="{0849CA7C-DA6F-4710-B0B5-61973A1EC8EC}">
      <dgm:prSet/>
      <dgm:spPr/>
      <dgm:t>
        <a:bodyPr/>
        <a:lstStyle/>
        <a:p>
          <a:endParaRPr lang="zh-TW" altLang="en-US"/>
        </a:p>
      </dgm:t>
    </dgm:pt>
    <dgm:pt modelId="{0D95DFE7-B4D4-4688-80B6-EBE2BD88040D}" type="sibTrans" cxnId="{0849CA7C-DA6F-4710-B0B5-61973A1EC8EC}">
      <dgm:prSet/>
      <dgm:spPr/>
      <dgm:t>
        <a:bodyPr/>
        <a:lstStyle/>
        <a:p>
          <a:endParaRPr lang="zh-TW" altLang="en-US"/>
        </a:p>
      </dgm:t>
    </dgm:pt>
    <dgm:pt modelId="{39686857-C6D2-4832-B51A-2750BE2CFF7F}">
      <dgm:prSet phldrT="[文字]"/>
      <dgm:spPr/>
      <dgm:t>
        <a:bodyPr/>
        <a:lstStyle/>
        <a:p>
          <a:r>
            <a:rPr lang="zh-TW" smtClean="0">
              <a:latin typeface="華康超明體" pitchFamily="49" charset="-120"/>
              <a:ea typeface="華康超明體" pitchFamily="49" charset="-120"/>
            </a:rPr>
            <a:t>核銷</a:t>
          </a:r>
          <a:endParaRPr lang="zh-TW" altLang="en-US" dirty="0">
            <a:latin typeface="華康超明體" pitchFamily="49" charset="-120"/>
            <a:ea typeface="華康超明體" pitchFamily="49" charset="-120"/>
          </a:endParaRPr>
        </a:p>
      </dgm:t>
    </dgm:pt>
    <dgm:pt modelId="{5398688C-E6DF-4A40-8533-08ED0231023A}" type="parTrans" cxnId="{5F2556E0-7C21-472D-99AC-52447BF2AC2A}">
      <dgm:prSet/>
      <dgm:spPr/>
      <dgm:t>
        <a:bodyPr/>
        <a:lstStyle/>
        <a:p>
          <a:endParaRPr lang="zh-TW" altLang="en-US"/>
        </a:p>
      </dgm:t>
    </dgm:pt>
    <dgm:pt modelId="{C0312945-1A78-4AF9-B9B9-F1E98C962E89}" type="sibTrans" cxnId="{5F2556E0-7C21-472D-99AC-52447BF2AC2A}">
      <dgm:prSet/>
      <dgm:spPr/>
      <dgm:t>
        <a:bodyPr/>
        <a:lstStyle/>
        <a:p>
          <a:endParaRPr lang="zh-TW" altLang="en-US"/>
        </a:p>
      </dgm:t>
    </dgm:pt>
    <dgm:pt modelId="{F87EED86-77B3-4BBE-8B9E-6A1CD430C1ED}">
      <dgm:prSet phldrT="[文字]"/>
      <dgm:spPr/>
      <dgm:t>
        <a:bodyPr/>
        <a:lstStyle/>
        <a:p>
          <a:r>
            <a:rPr lang="zh-TW" altLang="en-US" smtClean="0">
              <a:latin typeface="華康超明體" pitchFamily="49" charset="-120"/>
              <a:ea typeface="華康超明體" pitchFamily="49" charset="-120"/>
            </a:rPr>
            <a:t>登錄驗收</a:t>
          </a:r>
          <a:endParaRPr lang="zh-TW" altLang="en-US" dirty="0">
            <a:latin typeface="華康超明體" pitchFamily="49" charset="-120"/>
            <a:ea typeface="華康超明體" pitchFamily="49" charset="-120"/>
          </a:endParaRPr>
        </a:p>
      </dgm:t>
    </dgm:pt>
    <dgm:pt modelId="{E409C455-CE5C-4DF7-A092-094B8F3EA2ED}" type="parTrans" cxnId="{C94C745B-48EE-4F2D-9E7A-2CF7EF1A6293}">
      <dgm:prSet/>
      <dgm:spPr/>
      <dgm:t>
        <a:bodyPr/>
        <a:lstStyle/>
        <a:p>
          <a:endParaRPr lang="zh-TW" altLang="en-US"/>
        </a:p>
      </dgm:t>
    </dgm:pt>
    <dgm:pt modelId="{2F555988-7DD8-4442-B8F2-0AC6524D8D02}" type="sibTrans" cxnId="{C94C745B-48EE-4F2D-9E7A-2CF7EF1A6293}">
      <dgm:prSet/>
      <dgm:spPr/>
      <dgm:t>
        <a:bodyPr/>
        <a:lstStyle/>
        <a:p>
          <a:endParaRPr lang="zh-TW" altLang="en-US"/>
        </a:p>
      </dgm:t>
    </dgm:pt>
    <dgm:pt modelId="{A8DDCB29-678E-4FA0-8F76-8134E76C1729}">
      <dgm:prSet phldrT="[文字]"/>
      <dgm:spPr/>
      <dgm:t>
        <a:bodyPr/>
        <a:lstStyle/>
        <a:p>
          <a:r>
            <a:rPr lang="zh-TW" altLang="en-US" dirty="0" smtClean="0">
              <a:latin typeface="華康超明體" pitchFamily="49" charset="-120"/>
              <a:ea typeface="華康超明體" pitchFamily="49" charset="-120"/>
            </a:rPr>
            <a:t>圖書加工</a:t>
          </a:r>
          <a:endParaRPr lang="zh-TW" altLang="en-US" dirty="0">
            <a:latin typeface="華康超明體" pitchFamily="49" charset="-120"/>
            <a:ea typeface="華康超明體" pitchFamily="49" charset="-120"/>
          </a:endParaRPr>
        </a:p>
      </dgm:t>
    </dgm:pt>
    <dgm:pt modelId="{251B68D9-CBB5-420A-A319-F1467F1A8B9E}" type="parTrans" cxnId="{DF9AE3BA-E027-43E2-8F7D-D283C84B3856}">
      <dgm:prSet/>
      <dgm:spPr/>
      <dgm:t>
        <a:bodyPr/>
        <a:lstStyle/>
        <a:p>
          <a:endParaRPr lang="zh-TW" altLang="en-US"/>
        </a:p>
      </dgm:t>
    </dgm:pt>
    <dgm:pt modelId="{8306A91A-43B1-41D2-B0D4-47BD76DCCC7F}" type="sibTrans" cxnId="{DF9AE3BA-E027-43E2-8F7D-D283C84B3856}">
      <dgm:prSet/>
      <dgm:spPr/>
      <dgm:t>
        <a:bodyPr/>
        <a:lstStyle/>
        <a:p>
          <a:endParaRPr lang="zh-TW" altLang="en-US"/>
        </a:p>
      </dgm:t>
    </dgm:pt>
    <dgm:pt modelId="{6A2E6339-96B4-4C0A-AB16-D739017213F4}">
      <dgm:prSet phldrT="[文字]"/>
      <dgm:spPr/>
      <dgm:t>
        <a:bodyPr/>
        <a:lstStyle/>
        <a:p>
          <a:r>
            <a:rPr lang="zh-TW" altLang="en-US" smtClean="0">
              <a:latin typeface="華康超明體" pitchFamily="49" charset="-120"/>
              <a:ea typeface="華康超明體" pitchFamily="49" charset="-120"/>
            </a:rPr>
            <a:t>移送典藏</a:t>
          </a:r>
          <a:endParaRPr lang="zh-TW" altLang="en-US" dirty="0">
            <a:latin typeface="華康超明體" pitchFamily="49" charset="-120"/>
            <a:ea typeface="華康超明體" pitchFamily="49" charset="-120"/>
          </a:endParaRPr>
        </a:p>
      </dgm:t>
    </dgm:pt>
    <dgm:pt modelId="{1B785C0C-FE92-42B1-AF2D-1DC4A8DB9311}" type="parTrans" cxnId="{A63781CB-D60D-42A9-8855-FFB9652DB9BB}">
      <dgm:prSet/>
      <dgm:spPr/>
      <dgm:t>
        <a:bodyPr/>
        <a:lstStyle/>
        <a:p>
          <a:endParaRPr lang="zh-TW" altLang="en-US"/>
        </a:p>
      </dgm:t>
    </dgm:pt>
    <dgm:pt modelId="{82FAD3C3-D421-4257-99A9-A28587249FDF}" type="sibTrans" cxnId="{A63781CB-D60D-42A9-8855-FFB9652DB9BB}">
      <dgm:prSet/>
      <dgm:spPr/>
      <dgm:t>
        <a:bodyPr/>
        <a:lstStyle/>
        <a:p>
          <a:endParaRPr lang="zh-TW" altLang="en-US"/>
        </a:p>
      </dgm:t>
    </dgm:pt>
    <dgm:pt modelId="{4ADDB3C3-23CF-48D8-939E-712CB6205FF0}" type="pres">
      <dgm:prSet presAssocID="{4FDEDAA2-D6AD-4F76-8D21-C3480CE722F4}" presName="CompostProcess" presStyleCnt="0">
        <dgm:presLayoutVars>
          <dgm:dir/>
          <dgm:resizeHandles val="exact"/>
        </dgm:presLayoutVars>
      </dgm:prSet>
      <dgm:spPr/>
    </dgm:pt>
    <dgm:pt modelId="{1CE1BE15-F3E9-44DA-9355-D0FEDC34AD91}" type="pres">
      <dgm:prSet presAssocID="{4FDEDAA2-D6AD-4F76-8D21-C3480CE722F4}" presName="arrow" presStyleLbl="bgShp" presStyleIdx="0" presStyleCnt="1" custScaleX="110295" custLinFactNeighborX="-440" custLinFactNeighborY="-1510"/>
      <dgm:spPr/>
    </dgm:pt>
    <dgm:pt modelId="{1409AFC1-8212-459C-ABAF-C3703A6D5F65}" type="pres">
      <dgm:prSet presAssocID="{4FDEDAA2-D6AD-4F76-8D21-C3480CE722F4}" presName="linearProcess" presStyleCnt="0"/>
      <dgm:spPr/>
    </dgm:pt>
    <dgm:pt modelId="{A061BA10-1D6B-4305-B760-8AEBE921274F}" type="pres">
      <dgm:prSet presAssocID="{A8786D86-8F57-4FE8-AA1D-CEBE2E4E8933}" presName="tex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764BD8A-874C-4BD4-95EF-134A7D591544}" type="pres">
      <dgm:prSet presAssocID="{8BB99B7D-A9C9-4CCD-B4F7-D156F71DA98B}" presName="sibTrans" presStyleCnt="0"/>
      <dgm:spPr/>
    </dgm:pt>
    <dgm:pt modelId="{49DE3CCB-83E1-4B3A-AF9E-C0D27C2E26F2}" type="pres">
      <dgm:prSet presAssocID="{5088245B-BF27-4665-B84C-2161C6799EB5}" presName="text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A4EDF18-BBC0-4A58-A39E-9C9B5F7D8CE3}" type="pres">
      <dgm:prSet presAssocID="{0D95DFE7-B4D4-4688-80B6-EBE2BD88040D}" presName="sibTrans" presStyleCnt="0"/>
      <dgm:spPr/>
    </dgm:pt>
    <dgm:pt modelId="{DB93F521-D211-4405-B32D-A5CE46431B7B}" type="pres">
      <dgm:prSet presAssocID="{39686857-C6D2-4832-B51A-2750BE2CFF7F}" presName="text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FAA4BCE-AE58-4E60-B2AB-5BED0CB3475C}" type="pres">
      <dgm:prSet presAssocID="{C0312945-1A78-4AF9-B9B9-F1E98C962E89}" presName="sibTrans" presStyleCnt="0"/>
      <dgm:spPr/>
    </dgm:pt>
    <dgm:pt modelId="{ECF0AE28-77EB-4698-8EF9-8E7DE39BE4B9}" type="pres">
      <dgm:prSet presAssocID="{A8DDCB29-678E-4FA0-8F76-8134E76C1729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DC87C24-D138-4420-9DFA-358E913395A0}" type="pres">
      <dgm:prSet presAssocID="{8306A91A-43B1-41D2-B0D4-47BD76DCCC7F}" presName="sibTrans" presStyleCnt="0"/>
      <dgm:spPr/>
    </dgm:pt>
    <dgm:pt modelId="{1EDA913B-9B44-4D19-901F-C6A4EC20BADA}" type="pres">
      <dgm:prSet presAssocID="{F87EED86-77B3-4BBE-8B9E-6A1CD430C1ED}" presName="text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1C4B2B6-6FB3-4301-AE3E-FC1B879A1CCA}" type="pres">
      <dgm:prSet presAssocID="{2F555988-7DD8-4442-B8F2-0AC6524D8D02}" presName="sibTrans" presStyleCnt="0"/>
      <dgm:spPr/>
    </dgm:pt>
    <dgm:pt modelId="{AB2F6ACC-BE21-42EA-AAE3-B17C91C15B11}" type="pres">
      <dgm:prSet presAssocID="{6A2E6339-96B4-4C0A-AB16-D739017213F4}" presName="text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63781CB-D60D-42A9-8855-FFB9652DB9BB}" srcId="{4FDEDAA2-D6AD-4F76-8D21-C3480CE722F4}" destId="{6A2E6339-96B4-4C0A-AB16-D739017213F4}" srcOrd="5" destOrd="0" parTransId="{1B785C0C-FE92-42B1-AF2D-1DC4A8DB9311}" sibTransId="{82FAD3C3-D421-4257-99A9-A28587249FDF}"/>
    <dgm:cxn modelId="{89644714-9F4E-483D-AD66-61CF17F029E5}" type="presOf" srcId="{39686857-C6D2-4832-B51A-2750BE2CFF7F}" destId="{DB93F521-D211-4405-B32D-A5CE46431B7B}" srcOrd="0" destOrd="0" presId="urn:microsoft.com/office/officeart/2005/8/layout/hProcess9"/>
    <dgm:cxn modelId="{87C77132-7F49-45B2-A4CD-6527E82D33D9}" type="presOf" srcId="{A8786D86-8F57-4FE8-AA1D-CEBE2E4E8933}" destId="{A061BA10-1D6B-4305-B760-8AEBE921274F}" srcOrd="0" destOrd="0" presId="urn:microsoft.com/office/officeart/2005/8/layout/hProcess9"/>
    <dgm:cxn modelId="{207FF2DB-50F5-4516-8F4F-2A365468487C}" type="presOf" srcId="{4FDEDAA2-D6AD-4F76-8D21-C3480CE722F4}" destId="{4ADDB3C3-23CF-48D8-939E-712CB6205FF0}" srcOrd="0" destOrd="0" presId="urn:microsoft.com/office/officeart/2005/8/layout/hProcess9"/>
    <dgm:cxn modelId="{D9F65CF0-0A71-4F00-B088-CC540A0BED2B}" type="presOf" srcId="{F87EED86-77B3-4BBE-8B9E-6A1CD430C1ED}" destId="{1EDA913B-9B44-4D19-901F-C6A4EC20BADA}" srcOrd="0" destOrd="0" presId="urn:microsoft.com/office/officeart/2005/8/layout/hProcess9"/>
    <dgm:cxn modelId="{45901874-1F35-4A53-9BE8-31BA5DD90318}" type="presOf" srcId="{6A2E6339-96B4-4C0A-AB16-D739017213F4}" destId="{AB2F6ACC-BE21-42EA-AAE3-B17C91C15B11}" srcOrd="0" destOrd="0" presId="urn:microsoft.com/office/officeart/2005/8/layout/hProcess9"/>
    <dgm:cxn modelId="{28CEDF44-3BDF-4FE3-B344-A968C7C50FE6}" type="presOf" srcId="{A8DDCB29-678E-4FA0-8F76-8134E76C1729}" destId="{ECF0AE28-77EB-4698-8EF9-8E7DE39BE4B9}" srcOrd="0" destOrd="0" presId="urn:microsoft.com/office/officeart/2005/8/layout/hProcess9"/>
    <dgm:cxn modelId="{0849CA7C-DA6F-4710-B0B5-61973A1EC8EC}" srcId="{4FDEDAA2-D6AD-4F76-8D21-C3480CE722F4}" destId="{5088245B-BF27-4665-B84C-2161C6799EB5}" srcOrd="1" destOrd="0" parTransId="{D10CBDE1-E09B-477B-A678-2056BDDD131C}" sibTransId="{0D95DFE7-B4D4-4688-80B6-EBE2BD88040D}"/>
    <dgm:cxn modelId="{DF9AE3BA-E027-43E2-8F7D-D283C84B3856}" srcId="{4FDEDAA2-D6AD-4F76-8D21-C3480CE722F4}" destId="{A8DDCB29-678E-4FA0-8F76-8134E76C1729}" srcOrd="3" destOrd="0" parTransId="{251B68D9-CBB5-420A-A319-F1467F1A8B9E}" sibTransId="{8306A91A-43B1-41D2-B0D4-47BD76DCCC7F}"/>
    <dgm:cxn modelId="{C94C745B-48EE-4F2D-9E7A-2CF7EF1A6293}" srcId="{4FDEDAA2-D6AD-4F76-8D21-C3480CE722F4}" destId="{F87EED86-77B3-4BBE-8B9E-6A1CD430C1ED}" srcOrd="4" destOrd="0" parTransId="{E409C455-CE5C-4DF7-A092-094B8F3EA2ED}" sibTransId="{2F555988-7DD8-4442-B8F2-0AC6524D8D02}"/>
    <dgm:cxn modelId="{2EA90740-5EB7-4D35-8465-AD1E792FFFA2}" type="presOf" srcId="{5088245B-BF27-4665-B84C-2161C6799EB5}" destId="{49DE3CCB-83E1-4B3A-AF9E-C0D27C2E26F2}" srcOrd="0" destOrd="0" presId="urn:microsoft.com/office/officeart/2005/8/layout/hProcess9"/>
    <dgm:cxn modelId="{40E4D4A0-0110-4140-A569-6960F80D0FF3}" srcId="{4FDEDAA2-D6AD-4F76-8D21-C3480CE722F4}" destId="{A8786D86-8F57-4FE8-AA1D-CEBE2E4E8933}" srcOrd="0" destOrd="0" parTransId="{A01C1B33-01B4-4BDD-B722-4E7BA42D7C0B}" sibTransId="{8BB99B7D-A9C9-4CCD-B4F7-D156F71DA98B}"/>
    <dgm:cxn modelId="{5F2556E0-7C21-472D-99AC-52447BF2AC2A}" srcId="{4FDEDAA2-D6AD-4F76-8D21-C3480CE722F4}" destId="{39686857-C6D2-4832-B51A-2750BE2CFF7F}" srcOrd="2" destOrd="0" parTransId="{5398688C-E6DF-4A40-8533-08ED0231023A}" sibTransId="{C0312945-1A78-4AF9-B9B9-F1E98C962E89}"/>
    <dgm:cxn modelId="{64D380AE-670F-477D-810E-2165E65D34BA}" type="presParOf" srcId="{4ADDB3C3-23CF-48D8-939E-712CB6205FF0}" destId="{1CE1BE15-F3E9-44DA-9355-D0FEDC34AD91}" srcOrd="0" destOrd="0" presId="urn:microsoft.com/office/officeart/2005/8/layout/hProcess9"/>
    <dgm:cxn modelId="{63D177FF-1432-4A65-AA94-3085762FDE8C}" type="presParOf" srcId="{4ADDB3C3-23CF-48D8-939E-712CB6205FF0}" destId="{1409AFC1-8212-459C-ABAF-C3703A6D5F65}" srcOrd="1" destOrd="0" presId="urn:microsoft.com/office/officeart/2005/8/layout/hProcess9"/>
    <dgm:cxn modelId="{FE967127-96C6-4C99-8689-272E363167ED}" type="presParOf" srcId="{1409AFC1-8212-459C-ABAF-C3703A6D5F65}" destId="{A061BA10-1D6B-4305-B760-8AEBE921274F}" srcOrd="0" destOrd="0" presId="urn:microsoft.com/office/officeart/2005/8/layout/hProcess9"/>
    <dgm:cxn modelId="{F63CE7BB-56D9-4191-9607-14082B8D200E}" type="presParOf" srcId="{1409AFC1-8212-459C-ABAF-C3703A6D5F65}" destId="{5764BD8A-874C-4BD4-95EF-134A7D591544}" srcOrd="1" destOrd="0" presId="urn:microsoft.com/office/officeart/2005/8/layout/hProcess9"/>
    <dgm:cxn modelId="{271C3A87-7790-4A42-A0CE-EEC5E1CC615A}" type="presParOf" srcId="{1409AFC1-8212-459C-ABAF-C3703A6D5F65}" destId="{49DE3CCB-83E1-4B3A-AF9E-C0D27C2E26F2}" srcOrd="2" destOrd="0" presId="urn:microsoft.com/office/officeart/2005/8/layout/hProcess9"/>
    <dgm:cxn modelId="{0212D016-FE8C-43AE-9271-6A6F0C09B921}" type="presParOf" srcId="{1409AFC1-8212-459C-ABAF-C3703A6D5F65}" destId="{8A4EDF18-BBC0-4A58-A39E-9C9B5F7D8CE3}" srcOrd="3" destOrd="0" presId="urn:microsoft.com/office/officeart/2005/8/layout/hProcess9"/>
    <dgm:cxn modelId="{902F3A4E-322B-4475-8AF2-035E976D22E8}" type="presParOf" srcId="{1409AFC1-8212-459C-ABAF-C3703A6D5F65}" destId="{DB93F521-D211-4405-B32D-A5CE46431B7B}" srcOrd="4" destOrd="0" presId="urn:microsoft.com/office/officeart/2005/8/layout/hProcess9"/>
    <dgm:cxn modelId="{4D9A2DC2-188C-43CD-BF5B-01CAD56EBD10}" type="presParOf" srcId="{1409AFC1-8212-459C-ABAF-C3703A6D5F65}" destId="{7FAA4BCE-AE58-4E60-B2AB-5BED0CB3475C}" srcOrd="5" destOrd="0" presId="urn:microsoft.com/office/officeart/2005/8/layout/hProcess9"/>
    <dgm:cxn modelId="{88247C1A-E780-4E23-B440-F1200A04320A}" type="presParOf" srcId="{1409AFC1-8212-459C-ABAF-C3703A6D5F65}" destId="{ECF0AE28-77EB-4698-8EF9-8E7DE39BE4B9}" srcOrd="6" destOrd="0" presId="urn:microsoft.com/office/officeart/2005/8/layout/hProcess9"/>
    <dgm:cxn modelId="{EC291CD5-DE4B-4AE2-871F-3A2AA0BF9181}" type="presParOf" srcId="{1409AFC1-8212-459C-ABAF-C3703A6D5F65}" destId="{DDC87C24-D138-4420-9DFA-358E913395A0}" srcOrd="7" destOrd="0" presId="urn:microsoft.com/office/officeart/2005/8/layout/hProcess9"/>
    <dgm:cxn modelId="{D7B5E701-23F1-40B7-9FE6-7926C890477E}" type="presParOf" srcId="{1409AFC1-8212-459C-ABAF-C3703A6D5F65}" destId="{1EDA913B-9B44-4D19-901F-C6A4EC20BADA}" srcOrd="8" destOrd="0" presId="urn:microsoft.com/office/officeart/2005/8/layout/hProcess9"/>
    <dgm:cxn modelId="{8407BC20-FA7B-46F7-A60E-D03B93D2DF5D}" type="presParOf" srcId="{1409AFC1-8212-459C-ABAF-C3703A6D5F65}" destId="{E1C4B2B6-6FB3-4301-AE3E-FC1B879A1CCA}" srcOrd="9" destOrd="0" presId="urn:microsoft.com/office/officeart/2005/8/layout/hProcess9"/>
    <dgm:cxn modelId="{E32D8733-18D0-4772-8C5E-2286F661EE95}" type="presParOf" srcId="{1409AFC1-8212-459C-ABAF-C3703A6D5F65}" destId="{AB2F6ACC-BE21-42EA-AAE3-B17C91C15B11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CE1BE15-F3E9-44DA-9355-D0FEDC34AD91}">
      <dsp:nvSpPr>
        <dsp:cNvPr id="0" name=""/>
        <dsp:cNvSpPr/>
      </dsp:nvSpPr>
      <dsp:spPr>
        <a:xfrm>
          <a:off x="217873" y="0"/>
          <a:ext cx="7425884" cy="425211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061BA10-1D6B-4305-B760-8AEBE921274F}">
      <dsp:nvSpPr>
        <dsp:cNvPr id="0" name=""/>
        <dsp:cNvSpPr/>
      </dsp:nvSpPr>
      <dsp:spPr>
        <a:xfrm>
          <a:off x="459" y="1275635"/>
          <a:ext cx="1221852" cy="170084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300" kern="1200" dirty="0" smtClean="0">
              <a:latin typeface="華康超明體" pitchFamily="49" charset="-120"/>
              <a:ea typeface="華康超明體" pitchFamily="49" charset="-120"/>
            </a:rPr>
            <a:t>查核複本</a:t>
          </a:r>
          <a:endParaRPr lang="zh-TW" altLang="en-US" sz="3300" kern="1200" dirty="0">
            <a:latin typeface="華康超明體" pitchFamily="49" charset="-120"/>
            <a:ea typeface="華康超明體" pitchFamily="49" charset="-120"/>
          </a:endParaRPr>
        </a:p>
      </dsp:txBody>
      <dsp:txXfrm>
        <a:off x="459" y="1275635"/>
        <a:ext cx="1221852" cy="1700847"/>
      </dsp:txXfrm>
    </dsp:sp>
    <dsp:sp modelId="{49DE3CCB-83E1-4B3A-AF9E-C0D27C2E26F2}">
      <dsp:nvSpPr>
        <dsp:cNvPr id="0" name=""/>
        <dsp:cNvSpPr/>
      </dsp:nvSpPr>
      <dsp:spPr>
        <a:xfrm>
          <a:off x="1340081" y="1275635"/>
          <a:ext cx="1221852" cy="170084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300" kern="1200" smtClean="0">
              <a:latin typeface="華康超明體" pitchFamily="49" charset="-120"/>
              <a:ea typeface="華康超明體" pitchFamily="49" charset="-120"/>
            </a:rPr>
            <a:t>請購</a:t>
          </a:r>
          <a:endParaRPr lang="zh-TW" altLang="en-US" sz="3300" kern="1200" dirty="0">
            <a:latin typeface="華康超明體" pitchFamily="49" charset="-120"/>
            <a:ea typeface="華康超明體" pitchFamily="49" charset="-120"/>
          </a:endParaRPr>
        </a:p>
      </dsp:txBody>
      <dsp:txXfrm>
        <a:off x="1340081" y="1275635"/>
        <a:ext cx="1221852" cy="1700847"/>
      </dsp:txXfrm>
    </dsp:sp>
    <dsp:sp modelId="{DB93F521-D211-4405-B32D-A5CE46431B7B}">
      <dsp:nvSpPr>
        <dsp:cNvPr id="0" name=""/>
        <dsp:cNvSpPr/>
      </dsp:nvSpPr>
      <dsp:spPr>
        <a:xfrm>
          <a:off x="2679702" y="1275635"/>
          <a:ext cx="1221852" cy="170084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300" kern="1200" smtClean="0">
              <a:latin typeface="華康超明體" pitchFamily="49" charset="-120"/>
              <a:ea typeface="華康超明體" pitchFamily="49" charset="-120"/>
            </a:rPr>
            <a:t>核銷</a:t>
          </a:r>
          <a:endParaRPr lang="zh-TW" altLang="en-US" sz="3300" kern="1200" dirty="0">
            <a:latin typeface="華康超明體" pitchFamily="49" charset="-120"/>
            <a:ea typeface="華康超明體" pitchFamily="49" charset="-120"/>
          </a:endParaRPr>
        </a:p>
      </dsp:txBody>
      <dsp:txXfrm>
        <a:off x="2679702" y="1275635"/>
        <a:ext cx="1221852" cy="1700847"/>
      </dsp:txXfrm>
    </dsp:sp>
    <dsp:sp modelId="{ECF0AE28-77EB-4698-8EF9-8E7DE39BE4B9}">
      <dsp:nvSpPr>
        <dsp:cNvPr id="0" name=""/>
        <dsp:cNvSpPr/>
      </dsp:nvSpPr>
      <dsp:spPr>
        <a:xfrm>
          <a:off x="4019324" y="1275635"/>
          <a:ext cx="1221852" cy="170084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kern="1200" dirty="0" smtClean="0">
              <a:latin typeface="華康超明體" pitchFamily="49" charset="-120"/>
              <a:ea typeface="華康超明體" pitchFamily="49" charset="-120"/>
            </a:rPr>
            <a:t>圖書加工</a:t>
          </a:r>
          <a:endParaRPr lang="zh-TW" altLang="en-US" sz="3300" kern="1200" dirty="0">
            <a:latin typeface="華康超明體" pitchFamily="49" charset="-120"/>
            <a:ea typeface="華康超明體" pitchFamily="49" charset="-120"/>
          </a:endParaRPr>
        </a:p>
      </dsp:txBody>
      <dsp:txXfrm>
        <a:off x="4019324" y="1275635"/>
        <a:ext cx="1221852" cy="1700847"/>
      </dsp:txXfrm>
    </dsp:sp>
    <dsp:sp modelId="{1EDA913B-9B44-4D19-901F-C6A4EC20BADA}">
      <dsp:nvSpPr>
        <dsp:cNvPr id="0" name=""/>
        <dsp:cNvSpPr/>
      </dsp:nvSpPr>
      <dsp:spPr>
        <a:xfrm>
          <a:off x="5358946" y="1275635"/>
          <a:ext cx="1221852" cy="170084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kern="1200" smtClean="0">
              <a:latin typeface="華康超明體" pitchFamily="49" charset="-120"/>
              <a:ea typeface="華康超明體" pitchFamily="49" charset="-120"/>
            </a:rPr>
            <a:t>登錄驗收</a:t>
          </a:r>
          <a:endParaRPr lang="zh-TW" altLang="en-US" sz="3300" kern="1200" dirty="0">
            <a:latin typeface="華康超明體" pitchFamily="49" charset="-120"/>
            <a:ea typeface="華康超明體" pitchFamily="49" charset="-120"/>
          </a:endParaRPr>
        </a:p>
      </dsp:txBody>
      <dsp:txXfrm>
        <a:off x="5358946" y="1275635"/>
        <a:ext cx="1221852" cy="1700847"/>
      </dsp:txXfrm>
    </dsp:sp>
    <dsp:sp modelId="{AB2F6ACC-BE21-42EA-AAE3-B17C91C15B11}">
      <dsp:nvSpPr>
        <dsp:cNvPr id="0" name=""/>
        <dsp:cNvSpPr/>
      </dsp:nvSpPr>
      <dsp:spPr>
        <a:xfrm>
          <a:off x="6698567" y="1275635"/>
          <a:ext cx="1221852" cy="170084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kern="1200" smtClean="0">
              <a:latin typeface="華康超明體" pitchFamily="49" charset="-120"/>
              <a:ea typeface="華康超明體" pitchFamily="49" charset="-120"/>
            </a:rPr>
            <a:t>移送典藏</a:t>
          </a:r>
          <a:endParaRPr lang="zh-TW" altLang="en-US" sz="3300" kern="1200" dirty="0">
            <a:latin typeface="華康超明體" pitchFamily="49" charset="-120"/>
            <a:ea typeface="華康超明體" pitchFamily="49" charset="-120"/>
          </a:endParaRPr>
        </a:p>
      </dsp:txBody>
      <dsp:txXfrm>
        <a:off x="6698567" y="1275635"/>
        <a:ext cx="1221852" cy="17008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E7B20-982D-4081-901C-95E2BE14978C}" type="datetimeFigureOut">
              <a:rPr lang="en-US" smtClean="0"/>
              <a:pPr/>
              <a:t>3/10/2015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735017-1A0A-4F0D-A41C-E912A922E01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FC0F9A-9BC7-4946-B251-B47E5496A362}" type="datetimeFigureOut">
              <a:rPr kumimoji="1" lang="ja-JP" altLang="en-US" smtClean="0"/>
              <a:pPr/>
              <a:t>2015/3/10</a:t>
            </a:fld>
            <a:endParaRPr kumimoji="1"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en-US" smtClean="0"/>
              <a:t>Click to edit Master text styles</a:t>
            </a:r>
          </a:p>
          <a:p>
            <a:pPr lvl="1"/>
            <a:r>
              <a:rPr kumimoji="1" lang="en-US" smtClean="0"/>
              <a:t>Second level</a:t>
            </a:r>
          </a:p>
          <a:p>
            <a:pPr lvl="2"/>
            <a:r>
              <a:rPr kumimoji="1" lang="en-US" smtClean="0"/>
              <a:t>Third level</a:t>
            </a:r>
          </a:p>
          <a:p>
            <a:pPr lvl="3"/>
            <a:r>
              <a:rPr kumimoji="1" lang="en-US" smtClean="0"/>
              <a:t>Fourth level</a:t>
            </a:r>
          </a:p>
          <a:p>
            <a:pPr lvl="4"/>
            <a:r>
              <a:rPr kumimoji="1" lang="en-US" smtClean="0"/>
              <a:t>Fifth level</a:t>
            </a:r>
            <a:endParaRPr kumimoji="1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417319-8BCD-4BD8-A304-F4E57144C0BF}" type="slidenum">
              <a:rPr kumimoji="1" lang="en-US" smtClean="0"/>
              <a:pPr/>
              <a:t>‹#›</a:t>
            </a:fld>
            <a:endParaRPr kumimoji="1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zh-HK" altLang="en-US" noProof="0" dirty="0">
              <a:latin typeface="+mn-ea"/>
              <a:ea typeface="+mn-e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17319-8BCD-4BD8-A304-F4E57144C0BF}" type="slidenum">
              <a:rPr kumimoji="1" lang="en-US" smtClean="0"/>
              <a:pPr/>
              <a:t>1</a:t>
            </a:fld>
            <a:endParaRPr kumimoji="1"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17319-8BCD-4BD8-A304-F4E57144C0BF}" type="slidenum">
              <a:rPr kumimoji="1" lang="en-US" smtClean="0"/>
              <a:pPr/>
              <a:t>7</a:t>
            </a:fld>
            <a:endParaRPr kumimoji="1"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標題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16" name="日期版面配置區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4468D-E430-445E-8559-16B32480CD5E}" type="datetime1">
              <a:rPr lang="ja-JP" altLang="en-US" smtClean="0"/>
              <a:pPr/>
              <a:t>2015/3/10</a:t>
            </a:fld>
            <a:endParaRPr lang="en-US" dirty="0"/>
          </a:p>
        </p:txBody>
      </p:sp>
      <p:sp>
        <p:nvSpPr>
          <p:cNvPr id="2" name="頁尾版面配置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投影片編號版面配置區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 algn="ctr"/>
            <a:fld id="{8BA248B8-8A7E-40E4-AEA6-2B6164D6A3FE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7" name="內容版面配置區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5" name="日期版面配置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DD005-2FFB-4698-96D3-1DAA04470C4F}" type="datetime1">
              <a:rPr kumimoji="1" lang="ja-JP" altLang="en-US" smtClean="0"/>
              <a:pPr/>
              <a:t>2015/3/10</a:t>
            </a:fld>
            <a:endParaRPr kumimoji="1" 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kumimoji="1" lang="en-US"/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BA248B8-8A7E-40E4-AEA6-2B6164D6A3FE}" type="slidenum">
              <a:rPr kumimoji="1" lang="en-US" smtClean="0"/>
              <a:pPr/>
              <a:t>‹#›</a:t>
            </a:fld>
            <a:endParaRPr kumimoji="1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字版面配置區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9" name="日期版面配置區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0D4A-5618-4598-B38C-C93600F7E48B}" type="datetime1">
              <a:rPr kumimoji="1" lang="ja-JP" altLang="en-US" smtClean="0"/>
              <a:pPr/>
              <a:t>2015/3/10</a:t>
            </a:fld>
            <a:endParaRPr kumimoji="1" lang="en-US"/>
          </a:p>
        </p:txBody>
      </p:sp>
      <p:sp>
        <p:nvSpPr>
          <p:cNvPr id="11" name="頁尾版面配置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en-US"/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48B8-8A7E-40E4-AEA6-2B6164D6A3FE}" type="slidenum">
              <a:rPr kumimoji="1" lang="en-US" smtClean="0"/>
              <a:pPr/>
              <a:t>‹#›</a:t>
            </a:fld>
            <a:endParaRPr kumimoji="1" lang="en-US"/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標題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4" name="內容版面配置區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E9520-B748-4957-B02D-6DDF4EB45C1F}" type="datetime1">
              <a:rPr kumimoji="1" lang="ja-JP" altLang="en-US" smtClean="0"/>
              <a:pPr/>
              <a:t>2015/3/10</a:t>
            </a:fld>
            <a:endParaRPr kumimoji="1" 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en-US"/>
          </a:p>
        </p:txBody>
      </p:sp>
      <p:sp>
        <p:nvSpPr>
          <p:cNvPr id="31" name="投影片編號版面配置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48B8-8A7E-40E4-AEA6-2B6164D6A3FE}" type="slidenum">
              <a:rPr kumimoji="1" lang="en-US" smtClean="0"/>
              <a:pPr/>
              <a:t>‹#›</a:t>
            </a:fld>
            <a:endParaRPr kumimoji="1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標題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25" name="文字版面配置區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8" name="內容版面配置區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4940B-8078-4C84-89EB-1BCFA0D0F907}" type="datetime1">
              <a:rPr kumimoji="1" lang="ja-JP" altLang="en-US" smtClean="0"/>
              <a:pPr/>
              <a:t>2015/3/10</a:t>
            </a:fld>
            <a:endParaRPr kumimoji="1"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BA248B8-8A7E-40E4-AEA6-2B6164D6A3FE}" type="slidenum">
              <a:rPr kumimoji="1" lang="en-US" smtClean="0"/>
              <a:pPr/>
              <a:t>‹#›</a:t>
            </a:fld>
            <a:endParaRPr kumimoji="1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標題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2" name="日期版面配置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FCF8D-1CD1-4611-A90D-1A5B73DAEDA6}" type="datetime1">
              <a:rPr kumimoji="1" lang="ja-JP" altLang="en-US" smtClean="0"/>
              <a:pPr/>
              <a:t>2015/3/10</a:t>
            </a:fld>
            <a:endParaRPr kumimoji="1" lang="en-US"/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48B8-8A7E-40E4-AEA6-2B6164D6A3FE}" type="slidenum">
              <a:rPr kumimoji="1" lang="en-US" smtClean="0"/>
              <a:pPr/>
              <a:t>‹#›</a:t>
            </a:fld>
            <a:endParaRPr kumimoji="1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B5794-6FB1-40CF-AFBC-950E3C5B5C66}" type="datetime1">
              <a:rPr kumimoji="1" lang="ja-JP" altLang="en-US" smtClean="0"/>
              <a:pPr/>
              <a:t>2015/3/10</a:t>
            </a:fld>
            <a:endParaRPr kumimoji="1" lang="en-US"/>
          </a:p>
        </p:txBody>
      </p:sp>
      <p:sp>
        <p:nvSpPr>
          <p:cNvPr id="24" name="頁尾版面配置區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48B8-8A7E-40E4-AEA6-2B6164D6A3FE}" type="slidenum">
              <a:rPr kumimoji="1" lang="en-US" smtClean="0"/>
              <a:pPr/>
              <a:t>‹#›</a:t>
            </a:fld>
            <a:endParaRPr kumimoji="1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標題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6" name="文字版面配置區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內容版面配置區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5" name="日期版面配置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FFBDC-483E-4834-9AE5-36FFB93643A5}" type="datetime1">
              <a:rPr kumimoji="1" lang="ja-JP" altLang="en-US" smtClean="0"/>
              <a:pPr/>
              <a:t>2015/3/10</a:t>
            </a:fld>
            <a:endParaRPr kumimoji="1" lang="en-US"/>
          </a:p>
        </p:txBody>
      </p:sp>
      <p:sp>
        <p:nvSpPr>
          <p:cNvPr id="29" name="頁尾版面配置區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48B8-8A7E-40E4-AEA6-2B6164D6A3FE}" type="slidenum">
              <a:rPr kumimoji="1" lang="en-US" smtClean="0"/>
              <a:pPr/>
              <a:t>‹#›</a:t>
            </a:fld>
            <a:endParaRPr kumimoji="1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圖片版面配置區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C6826-4DF0-47AA-8FDD-DD8A349DB80A}" type="datetime1">
              <a:rPr kumimoji="1" lang="ja-JP" altLang="en-US" smtClean="0"/>
              <a:pPr/>
              <a:t>2015/3/10</a:t>
            </a:fld>
            <a:endParaRPr kumimoji="1"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en-US"/>
          </a:p>
        </p:txBody>
      </p:sp>
      <p:sp>
        <p:nvSpPr>
          <p:cNvPr id="31" name="投影片編號版面配置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48B8-8A7E-40E4-AEA6-2B6164D6A3FE}" type="slidenum">
              <a:rPr kumimoji="1" lang="en-US" smtClean="0"/>
              <a:pPr/>
              <a:t>‹#›</a:t>
            </a:fld>
            <a:endParaRPr kumimoji="1" lang="en-US"/>
          </a:p>
        </p:txBody>
      </p:sp>
      <p:sp>
        <p:nvSpPr>
          <p:cNvPr id="17" name="標題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6" name="文字版面配置區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D5212-926B-4629-B263-F964A3764885}" type="datetime1">
              <a:rPr kumimoji="1" lang="ja-JP" altLang="en-US" smtClean="0"/>
              <a:pPr/>
              <a:t>2015/3/10</a:t>
            </a:fld>
            <a:endParaRPr kumimoji="1"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48B8-8A7E-40E4-AEA6-2B6164D6A3FE}" type="slidenum">
              <a:rPr kumimoji="1" lang="en-US" smtClean="0"/>
              <a:pPr/>
              <a:t>‹#›</a:t>
            </a:fld>
            <a:endParaRPr kumimoji="1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F00EF-BA9A-43F2-AC68-5A72659FB1B8}" type="datetime1">
              <a:rPr kumimoji="1" lang="ja-JP" altLang="en-US" smtClean="0"/>
              <a:pPr/>
              <a:t>2015/3/10</a:t>
            </a:fld>
            <a:endParaRPr kumimoji="1"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48B8-8A7E-40E4-AEA6-2B6164D6A3FE}" type="slidenum">
              <a:rPr kumimoji="1" lang="en-US" smtClean="0"/>
              <a:pPr/>
              <a:t>‹#›</a:t>
            </a:fld>
            <a:endParaRPr kumimoji="1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字版面配置區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1" name="日期版面配置區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8DE0BE-1DFC-4580-8560-D959D04A19EF}" type="datetime1">
              <a:rPr lang="ja-JP" altLang="en-US" smtClean="0"/>
              <a:pPr/>
              <a:t>2015/3/10</a:t>
            </a:fld>
            <a:endParaRPr lang="en-US" dirty="0"/>
          </a:p>
        </p:txBody>
      </p:sp>
      <p:sp>
        <p:nvSpPr>
          <p:cNvPr id="28" name="頁尾版面配置區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BA248B8-8A7E-40E4-AEA6-2B6164D6A3F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標題版面配置區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&#20013;&#33288;&#22823;&#23416;&#31995;&#25152;&#22294;&#26360;&#25505;&#36092;&#28165;&#21934;.xl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&#25945;&#24107;&#30740;&#31350;&#29992;&#26360;&#30003;&#35531;&#34920;.pd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5656" y="2276872"/>
            <a:ext cx="6048672" cy="1512168"/>
          </a:xfrm>
        </p:spPr>
        <p:txBody>
          <a:bodyPr>
            <a:normAutofit/>
          </a:bodyPr>
          <a:lstStyle/>
          <a:p>
            <a:r>
              <a:rPr lang="zh-TW" altLang="en-US" sz="7200" dirty="0" smtClean="0">
                <a:latin typeface="華康新特明體" pitchFamily="49" charset="-120"/>
                <a:ea typeface="華康新特明體" pitchFamily="49" charset="-120"/>
              </a:rPr>
              <a:t>系所圖書採購</a:t>
            </a:r>
            <a:endParaRPr kumimoji="1" lang="zh-HK" altLang="en-US" sz="7200" dirty="0">
              <a:latin typeface="華康新特明體" pitchFamily="49" charset="-120"/>
              <a:ea typeface="華康新特明體" pitchFamily="49" charset="-120"/>
            </a:endParaRPr>
          </a:p>
        </p:txBody>
      </p:sp>
      <p:sp>
        <p:nvSpPr>
          <p:cNvPr id="4" name="副標題 2"/>
          <p:cNvSpPr>
            <a:spLocks noGrp="1"/>
          </p:cNvSpPr>
          <p:nvPr>
            <p:ph type="subTitle" idx="1"/>
          </p:nvPr>
        </p:nvSpPr>
        <p:spPr>
          <a:xfrm>
            <a:off x="5724128" y="4509120"/>
            <a:ext cx="2800400" cy="841648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zh-TW" altLang="en-US" sz="2800" b="0" dirty="0" smtClean="0">
                <a:ln>
                  <a:noFill/>
                </a:ln>
                <a:solidFill>
                  <a:schemeClr val="tx1"/>
                </a:solidFill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主講人：</a:t>
            </a:r>
            <a:r>
              <a:rPr lang="zh-TW" altLang="en-US" sz="2800" dirty="0" smtClean="0">
                <a:solidFill>
                  <a:schemeClr val="tx1"/>
                </a:solidFill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陳蓉蓉</a:t>
            </a:r>
            <a:endParaRPr lang="en-US" altLang="zh-TW" sz="2800" b="0" dirty="0" smtClean="0">
              <a:ln>
                <a:noFill/>
              </a:ln>
              <a:solidFill>
                <a:schemeClr val="tx1"/>
              </a:solidFill>
              <a:latin typeface="華康新特明體" pitchFamily="49" charset="-120"/>
              <a:ea typeface="華康新特明體" pitchFamily="49" charset="-120"/>
              <a:cs typeface="Times New Roman" pitchFamily="18" charset="0"/>
            </a:endParaRPr>
          </a:p>
          <a:p>
            <a:pPr algn="r"/>
            <a:r>
              <a:rPr lang="en-US" altLang="zh-TW" sz="2800" b="0" dirty="0" smtClean="0">
                <a:ln>
                  <a:noFill/>
                </a:ln>
                <a:solidFill>
                  <a:schemeClr val="tx1"/>
                </a:solidFill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104.3.18</a:t>
            </a:r>
            <a:endParaRPr lang="zh-TW" altLang="en-US" sz="2800" b="0" dirty="0">
              <a:ln>
                <a:noFill/>
              </a:ln>
              <a:solidFill>
                <a:schemeClr val="tx1"/>
              </a:solidFill>
              <a:latin typeface="華康新特明體" pitchFamily="49" charset="-120"/>
              <a:ea typeface="華康新特明體" pitchFamily="49" charset="-120"/>
              <a:cs typeface="Times New Roman" pitchFamily="18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BA248B8-8A7E-40E4-AEA6-2B6164D6A3FE}" type="slidenum">
              <a:rPr lang="en-US" smtClean="0"/>
              <a:pPr algn="ctr"/>
              <a:t>1</a:t>
            </a:fld>
            <a:endParaRPr lang="en-US" dirty="0"/>
          </a:p>
        </p:txBody>
      </p:sp>
      <p:pic>
        <p:nvPicPr>
          <p:cNvPr id="6" name="Picture 14" descr="http://content.mycutegraphics.com/graphics/reading/two-kids-reading-togeth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3953152"/>
            <a:ext cx="2664296" cy="1796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827584" y="457200"/>
            <a:ext cx="8164016" cy="667544"/>
          </a:xfrm>
        </p:spPr>
        <p:txBody>
          <a:bodyPr>
            <a:normAutofit/>
          </a:bodyPr>
          <a:lstStyle/>
          <a:p>
            <a:r>
              <a:rPr lang="zh-TW" altLang="en-US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報告大綱</a:t>
            </a:r>
            <a:endParaRPr lang="zh-TW" altLang="en-US" b="0" dirty="0">
              <a:ln>
                <a:noFill/>
              </a:ln>
              <a:latin typeface="華康新特明體" pitchFamily="49" charset="-120"/>
              <a:ea typeface="華康新特明體" pitchFamily="49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611560" y="1554162"/>
            <a:ext cx="8380040" cy="4525963"/>
          </a:xfrm>
        </p:spPr>
        <p:txBody>
          <a:bodyPr>
            <a:normAutofit/>
          </a:bodyPr>
          <a:lstStyle/>
          <a:p>
            <a:pPr>
              <a:lnSpc>
                <a:spcPts val="6000"/>
              </a:lnSpc>
              <a:spcBef>
                <a:spcPts val="2400"/>
              </a:spcBef>
            </a:pPr>
            <a:r>
              <a:rPr lang="zh-TW" altLang="en-US" sz="4000" dirty="0" smtClean="0">
                <a:latin typeface="華康新特明體" pitchFamily="49" charset="-120"/>
                <a:ea typeface="華康新特明體" pitchFamily="49" charset="-120"/>
              </a:rPr>
              <a:t>系所圖書經費</a:t>
            </a:r>
            <a:endParaRPr lang="en-US" altLang="zh-TW" sz="4000" dirty="0" smtClean="0">
              <a:latin typeface="華康新特明體" pitchFamily="49" charset="-120"/>
              <a:ea typeface="華康新特明體" pitchFamily="49" charset="-120"/>
            </a:endParaRPr>
          </a:p>
          <a:p>
            <a:pPr>
              <a:lnSpc>
                <a:spcPts val="6000"/>
              </a:lnSpc>
              <a:spcBef>
                <a:spcPts val="2400"/>
              </a:spcBef>
            </a:pPr>
            <a:r>
              <a:rPr lang="zh-TW" altLang="en-US" sz="4000" dirty="0" smtClean="0">
                <a:latin typeface="華康新特明體" pitchFamily="49" charset="-120"/>
                <a:ea typeface="華康新特明體" pitchFamily="49" charset="-120"/>
              </a:rPr>
              <a:t>系所圖書</a:t>
            </a:r>
            <a:r>
              <a:rPr lang="zh-TW" altLang="zh-TW" sz="4000" dirty="0" smtClean="0">
                <a:latin typeface="華康新特明體" pitchFamily="49" charset="-120"/>
                <a:ea typeface="華康新特明體" pitchFamily="49" charset="-120"/>
              </a:rPr>
              <a:t>採購</a:t>
            </a:r>
            <a:r>
              <a:rPr lang="zh-TW" altLang="en-US" sz="4000" dirty="0" smtClean="0">
                <a:latin typeface="華康新特明體" pitchFamily="49" charset="-120"/>
                <a:ea typeface="華康新特明體" pitchFamily="49" charset="-120"/>
              </a:rPr>
              <a:t>流程</a:t>
            </a:r>
            <a:endParaRPr lang="en-US" altLang="zh-TW" sz="4000" dirty="0" smtClean="0">
              <a:latin typeface="華康新特明體" pitchFamily="49" charset="-120"/>
              <a:ea typeface="華康新特明體" pitchFamily="49" charset="-120"/>
            </a:endParaRPr>
          </a:p>
          <a:p>
            <a:pPr>
              <a:lnSpc>
                <a:spcPts val="6000"/>
              </a:lnSpc>
              <a:spcBef>
                <a:spcPts val="2400"/>
              </a:spcBef>
            </a:pPr>
            <a:r>
              <a:rPr lang="zh-TW" altLang="en-US" sz="4000" dirty="0" smtClean="0">
                <a:latin typeface="華康新特明體" pitchFamily="49" charset="-120"/>
                <a:ea typeface="華康新特明體" pitchFamily="49" charset="-120"/>
              </a:rPr>
              <a:t>系所與圖書館的合作</a:t>
            </a:r>
            <a:endParaRPr lang="en-US" altLang="zh-TW" sz="4000" dirty="0" smtClean="0">
              <a:latin typeface="華康新特明體" pitchFamily="49" charset="-120"/>
              <a:ea typeface="華康新特明體" pitchFamily="49" charset="-120"/>
            </a:endParaRPr>
          </a:p>
          <a:p>
            <a:endParaRPr lang="en-US" altLang="zh-TW" sz="360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6B1FBAFD-5DE5-4CB2-871B-565A877619D2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686800" cy="667544"/>
          </a:xfrm>
        </p:spPr>
        <p:txBody>
          <a:bodyPr/>
          <a:lstStyle/>
          <a:p>
            <a:r>
              <a:rPr lang="zh-TW" altLang="en-US" dirty="0" smtClean="0">
                <a:latin typeface="華康新特明體" pitchFamily="49" charset="-120"/>
                <a:ea typeface="華康新特明體" pitchFamily="49" charset="-120"/>
              </a:rPr>
              <a:t>系所圖書經費</a:t>
            </a:r>
            <a:endParaRPr lang="zh-TW" altLang="en-US" dirty="0">
              <a:latin typeface="華康新特明體" pitchFamily="49" charset="-120"/>
              <a:ea typeface="華康新特明體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525963"/>
          </a:xfrm>
        </p:spPr>
        <p:txBody>
          <a:bodyPr/>
          <a:lstStyle/>
          <a:p>
            <a:r>
              <a:rPr lang="zh-TW" altLang="en-US" dirty="0" smtClean="0">
                <a:latin typeface="華康新特明體" pitchFamily="49" charset="-120"/>
                <a:ea typeface="華康新特明體" pitchFamily="49" charset="-120"/>
              </a:rPr>
              <a:t>經費來源</a:t>
            </a:r>
            <a:endParaRPr lang="en-US" altLang="zh-TW" dirty="0" smtClean="0">
              <a:latin typeface="華康新特明體" pitchFamily="49" charset="-120"/>
              <a:ea typeface="華康新特明體" pitchFamily="49" charset="-120"/>
            </a:endParaRPr>
          </a:p>
          <a:p>
            <a:pPr lvl="1">
              <a:spcBef>
                <a:spcPts val="1200"/>
              </a:spcBef>
            </a:pPr>
            <a:r>
              <a:rPr lang="zh-TW" altLang="en-US" dirty="0" smtClean="0">
                <a:solidFill>
                  <a:schemeClr val="tx1"/>
                </a:solidFill>
                <a:latin typeface="華康新特明體" pitchFamily="49" charset="-120"/>
                <a:ea typeface="華康新特明體" pitchFamily="49" charset="-120"/>
              </a:rPr>
              <a:t>各系所提撥圖書經費</a:t>
            </a:r>
            <a:endParaRPr lang="en-US" altLang="zh-TW" dirty="0" smtClean="0">
              <a:solidFill>
                <a:schemeClr val="tx1"/>
              </a:solidFill>
              <a:latin typeface="華康新特明體" pitchFamily="49" charset="-120"/>
              <a:ea typeface="華康新特明體" pitchFamily="49" charset="-120"/>
            </a:endParaRPr>
          </a:p>
          <a:p>
            <a:pPr lvl="2">
              <a:spcBef>
                <a:spcPts val="1200"/>
              </a:spcBef>
            </a:pP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各系每年圖書經費</a:t>
            </a:r>
            <a:r>
              <a:rPr lang="en-US" altLang="zh-TW" dirty="0" smtClean="0">
                <a:solidFill>
                  <a:schemeClr val="accent6">
                    <a:lumMod val="50000"/>
                  </a:schemeClr>
                </a:solidFill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10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萬元</a:t>
            </a:r>
            <a:endParaRPr lang="en-US" altLang="zh-TW" dirty="0" smtClean="0">
              <a:solidFill>
                <a:schemeClr val="accent6">
                  <a:lumMod val="50000"/>
                </a:schemeClr>
              </a:solidFill>
              <a:latin typeface="華康新特明體" pitchFamily="49" charset="-120"/>
              <a:ea typeface="華康新特明體" pitchFamily="49" charset="-120"/>
              <a:cs typeface="Times New Roman" pitchFamily="18" charset="0"/>
            </a:endParaRPr>
          </a:p>
          <a:p>
            <a:pPr lvl="2">
              <a:spcBef>
                <a:spcPts val="1200"/>
              </a:spcBef>
            </a:pP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各所每年圖書經費</a:t>
            </a:r>
            <a:r>
              <a:rPr lang="en-US" altLang="zh-TW" dirty="0" smtClean="0">
                <a:solidFill>
                  <a:schemeClr val="accent6">
                    <a:lumMod val="50000"/>
                  </a:schemeClr>
                </a:solidFill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5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萬元</a:t>
            </a:r>
            <a:endParaRPr lang="en-US" altLang="zh-TW" dirty="0" smtClean="0">
              <a:solidFill>
                <a:schemeClr val="accent6">
                  <a:lumMod val="50000"/>
                </a:schemeClr>
              </a:solidFill>
              <a:latin typeface="華康新特明體" pitchFamily="49" charset="-120"/>
              <a:ea typeface="華康新特明體" pitchFamily="49" charset="-120"/>
              <a:cs typeface="Times New Roman" pitchFamily="18" charset="0"/>
            </a:endParaRPr>
          </a:p>
          <a:p>
            <a:pPr lvl="1">
              <a:spcBef>
                <a:spcPts val="1200"/>
              </a:spcBef>
            </a:pPr>
            <a:r>
              <a:rPr lang="zh-TW" altLang="en-US" dirty="0" smtClean="0">
                <a:solidFill>
                  <a:schemeClr val="tx1"/>
                </a:solidFill>
                <a:latin typeface="華康新特明體" pitchFamily="49" charset="-120"/>
                <a:ea typeface="華康新特明體" pitchFamily="49" charset="-120"/>
              </a:rPr>
              <a:t>計畫經費</a:t>
            </a:r>
            <a:endParaRPr lang="en-US" altLang="zh-TW" dirty="0" smtClean="0">
              <a:solidFill>
                <a:schemeClr val="tx1"/>
              </a:solidFill>
              <a:latin typeface="華康新特明體" pitchFamily="49" charset="-120"/>
              <a:ea typeface="華康新特明體" pitchFamily="49" charset="-120"/>
            </a:endParaRPr>
          </a:p>
          <a:p>
            <a:pPr lvl="2">
              <a:spcBef>
                <a:spcPts val="1200"/>
              </a:spcBef>
            </a:pP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新特明體" pitchFamily="49" charset="-120"/>
                <a:ea typeface="華康新特明體" pitchFamily="49" charset="-120"/>
              </a:rPr>
              <a:t>視各計畫編列圖書經費而定</a:t>
            </a:r>
            <a:endParaRPr lang="en-US" altLang="zh-TW" dirty="0" smtClean="0">
              <a:solidFill>
                <a:schemeClr val="accent6">
                  <a:lumMod val="50000"/>
                </a:schemeClr>
              </a:solidFill>
              <a:latin typeface="華康新特明體" pitchFamily="49" charset="-120"/>
              <a:ea typeface="華康新特明體" pitchFamily="49" charset="-120"/>
            </a:endParaRPr>
          </a:p>
          <a:p>
            <a:pPr lvl="3">
              <a:buNone/>
            </a:pPr>
            <a:endParaRPr lang="zh-TW" altLang="en-US" dirty="0">
              <a:solidFill>
                <a:schemeClr val="tx1"/>
              </a:solidFill>
              <a:latin typeface="華康新特明體" pitchFamily="49" charset="-120"/>
              <a:ea typeface="華康新特明體" pitchFamily="49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8BA248B8-8A7E-40E4-AEA6-2B6164D6A3FE}" type="slidenum">
              <a:rPr kumimoji="1" lang="en-US" smtClean="0"/>
              <a:pPr/>
              <a:t>3</a:t>
            </a:fld>
            <a:endParaRPr kumimoji="1"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txBody>
          <a:bodyPr/>
          <a:lstStyle/>
          <a:p>
            <a:r>
              <a:rPr lang="zh-TW" altLang="en-US" dirty="0" smtClean="0">
                <a:latin typeface="華康新特明體" pitchFamily="49" charset="-120"/>
                <a:ea typeface="華康新特明體" pitchFamily="49" charset="-120"/>
              </a:rPr>
              <a:t>系所圖書</a:t>
            </a:r>
            <a:r>
              <a:rPr lang="zh-TW" altLang="zh-TW" dirty="0" smtClean="0">
                <a:latin typeface="華康新特明體" pitchFamily="49" charset="-120"/>
                <a:ea typeface="華康新特明體" pitchFamily="49" charset="-120"/>
              </a:rPr>
              <a:t>採購</a:t>
            </a:r>
            <a:r>
              <a:rPr lang="zh-TW" altLang="en-US" dirty="0" smtClean="0">
                <a:latin typeface="華康新特明體" pitchFamily="49" charset="-120"/>
                <a:ea typeface="華康新特明體" pitchFamily="49" charset="-120"/>
              </a:rPr>
              <a:t>流程－</a:t>
            </a:r>
            <a:endParaRPr lang="zh-TW" altLang="en-US" dirty="0">
              <a:latin typeface="華康新特明體" pitchFamily="49" charset="-120"/>
              <a:ea typeface="華康新特明體" pitchFamily="49" charset="-120"/>
            </a:endParaRPr>
          </a:p>
        </p:txBody>
      </p:sp>
      <p:pic>
        <p:nvPicPr>
          <p:cNvPr id="4" name="Snagit_PPT849D" descr="PPT849D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5605" y="1554163"/>
            <a:ext cx="7945190" cy="4525962"/>
          </a:xfrm>
          <a:ln w="25400" cmpd="sng">
            <a:solidFill>
              <a:schemeClr val="tx1"/>
            </a:solidFill>
          </a:ln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8BA248B8-8A7E-40E4-AEA6-2B6164D6A3FE}" type="slidenum">
              <a:rPr kumimoji="1" lang="en-US" smtClean="0"/>
              <a:pPr/>
              <a:t>4</a:t>
            </a:fld>
            <a:endParaRPr kumimoji="1" lang="en-US"/>
          </a:p>
        </p:txBody>
      </p:sp>
      <p:sp>
        <p:nvSpPr>
          <p:cNvPr id="5" name="圓角矩形 4"/>
          <p:cNvSpPr/>
          <p:nvPr/>
        </p:nvSpPr>
        <p:spPr>
          <a:xfrm>
            <a:off x="2971800" y="2209800"/>
            <a:ext cx="736104" cy="304800"/>
          </a:xfrm>
          <a:prstGeom prst="roundRect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2915816" y="3356992"/>
            <a:ext cx="1224136" cy="288032"/>
          </a:xfrm>
          <a:prstGeom prst="roundRect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4139952" y="3352800"/>
            <a:ext cx="1117848" cy="292224"/>
          </a:xfrm>
          <a:prstGeom prst="roundRect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11560" y="332656"/>
            <a:ext cx="8001000" cy="936104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華康超明體" pitchFamily="49" charset="-120"/>
                <a:ea typeface="華康超明體" pitchFamily="49" charset="-120"/>
              </a:rPr>
              <a:t>系所圖書</a:t>
            </a:r>
            <a:r>
              <a:rPr lang="zh-TW" altLang="zh-TW" dirty="0" smtClean="0">
                <a:latin typeface="華康超明體" pitchFamily="49" charset="-120"/>
                <a:ea typeface="華康超明體" pitchFamily="49" charset="-120"/>
              </a:rPr>
              <a:t>採購</a:t>
            </a:r>
            <a:r>
              <a:rPr lang="zh-TW" altLang="en-US" dirty="0" smtClean="0">
                <a:latin typeface="華康超明體" pitchFamily="49" charset="-120"/>
                <a:ea typeface="華康超明體" pitchFamily="49" charset="-120"/>
              </a:rPr>
              <a:t>流程－</a:t>
            </a:r>
            <a:r>
              <a:rPr lang="zh-TW" altLang="zh-TW" dirty="0" smtClean="0">
                <a:latin typeface="華康超明體" pitchFamily="49" charset="-120"/>
                <a:ea typeface="華康超明體" pitchFamily="49" charset="-120"/>
              </a:rPr>
              <a:t>流程圖</a:t>
            </a:r>
            <a:endParaRPr lang="zh-TW" altLang="en-US" dirty="0">
              <a:latin typeface="華康超明體" pitchFamily="49" charset="-120"/>
              <a:ea typeface="華康超明體" pitchFamily="49" charset="-120"/>
            </a:endParaRPr>
          </a:p>
        </p:txBody>
      </p:sp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</p:nvPr>
        </p:nvGraphicFramePr>
        <p:xfrm>
          <a:off x="611560" y="1481138"/>
          <a:ext cx="7920880" cy="4252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6B1FBAFD-5DE5-4CB2-871B-565A877619D2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CE1BE15-F3E9-44DA-9355-D0FEDC34AD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1CE1BE15-F3E9-44DA-9355-D0FEDC34AD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061BA10-1D6B-4305-B760-8AEBE9212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A061BA10-1D6B-4305-B760-8AEBE92127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9DE3CCB-83E1-4B3A-AF9E-C0D27C2E26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dgm id="{49DE3CCB-83E1-4B3A-AF9E-C0D27C2E26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B93F521-D211-4405-B32D-A5CE46431B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graphicEl>
                                              <a:dgm id="{DB93F521-D211-4405-B32D-A5CE46431B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CF0AE28-77EB-4698-8EF9-8E7DE39BE4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graphicEl>
                                              <a:dgm id="{ECF0AE28-77EB-4698-8EF9-8E7DE39BE4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EDA913B-9B44-4D19-901F-C6A4EC20BA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graphicEl>
                                              <a:dgm id="{1EDA913B-9B44-4D19-901F-C6A4EC20BA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B2F6ACC-BE21-42EA-AAE3-B17C91C15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graphicEl>
                                              <a:dgm id="{AB2F6ACC-BE21-42EA-AAE3-B17C91C15B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720080"/>
          </a:xfrm>
        </p:spPr>
        <p:txBody>
          <a:bodyPr>
            <a:normAutofit/>
          </a:bodyPr>
          <a:lstStyle/>
          <a:p>
            <a:r>
              <a:rPr lang="zh-TW" altLang="en-US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系所圖書</a:t>
            </a:r>
            <a:r>
              <a:rPr lang="zh-TW" altLang="zh-TW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採購</a:t>
            </a:r>
            <a:r>
              <a:rPr lang="zh-TW" altLang="en-US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流程－</a:t>
            </a:r>
            <a:r>
              <a:rPr lang="zh-TW" altLang="zh-TW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流程</a:t>
            </a:r>
            <a:r>
              <a:rPr lang="zh-TW" altLang="en-US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說明</a:t>
            </a:r>
            <a:r>
              <a:rPr lang="zh-TW" altLang="en-US" sz="2000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（</a:t>
            </a:r>
            <a:r>
              <a:rPr lang="en-US" altLang="zh-TW" sz="2000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1/4</a:t>
            </a:r>
            <a:r>
              <a:rPr lang="zh-TW" altLang="en-US" sz="2000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）</a:t>
            </a:r>
            <a:endParaRPr lang="zh-TW" altLang="en-US" sz="2000" dirty="0">
              <a:latin typeface="華康新特明體" pitchFamily="49" charset="-120"/>
              <a:ea typeface="華康新特明體" pitchFamily="49" charset="-120"/>
              <a:cs typeface="Times New Roman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04800" y="1340768"/>
            <a:ext cx="8587680" cy="4739357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2500" lnSpcReduction="10000"/>
          </a:bodyPr>
          <a:lstStyle/>
          <a:p>
            <a:r>
              <a:rPr lang="zh-TW" altLang="en-US" dirty="0" smtClean="0">
                <a:latin typeface="華康超明體" pitchFamily="49" charset="-120"/>
                <a:ea typeface="華康超明體" pitchFamily="49" charset="-120"/>
              </a:rPr>
              <a:t>查核複本</a:t>
            </a:r>
            <a:endParaRPr lang="en-US" altLang="zh-TW" dirty="0" smtClean="0"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ct val="110000"/>
              </a:lnSpc>
              <a:spcBef>
                <a:spcPts val="1200"/>
              </a:spcBef>
            </a:pPr>
            <a:r>
              <a:rPr lang="zh-TW" altLang="en-US" sz="2400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</a:rPr>
              <a:t>無論請購金額多寡均先行查核複本</a:t>
            </a:r>
            <a:endParaRPr lang="en-US" altLang="zh-TW" sz="2400" dirty="0" smtClean="0">
              <a:solidFill>
                <a:schemeClr val="tx1"/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2">
              <a:lnSpc>
                <a:spcPct val="110000"/>
              </a:lnSpc>
              <a:spcBef>
                <a:spcPts val="1200"/>
              </a:spcBef>
            </a:pP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為使全校經費資源做最佳運用，以減少重覆購置。</a:t>
            </a:r>
            <a:endParaRPr lang="en-US" altLang="zh-TW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ct val="110000"/>
              </a:lnSpc>
              <a:spcBef>
                <a:spcPts val="1200"/>
              </a:spcBef>
            </a:pPr>
            <a:r>
              <a:rPr lang="zh-TW" altLang="en-US" sz="2400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</a:rPr>
              <a:t>填寫「</a:t>
            </a:r>
            <a:r>
              <a:rPr lang="zh-TW" altLang="en-US" sz="2400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  <a:hlinkClick r:id="rId2" action="ppaction://hlinkfile"/>
              </a:rPr>
              <a:t>中興大學系所圖書採購清單</a:t>
            </a:r>
            <a:r>
              <a:rPr lang="zh-TW" altLang="en-US" sz="2400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</a:rPr>
              <a:t>」</a:t>
            </a:r>
          </a:p>
          <a:p>
            <a:pPr lvl="2">
              <a:lnSpc>
                <a:spcPct val="110000"/>
              </a:lnSpc>
              <a:spcBef>
                <a:spcPts val="1200"/>
              </a:spcBef>
            </a:pP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中西文分開填單，並填妥必填欄位。</a:t>
            </a:r>
            <a:endParaRPr lang="en-US" altLang="zh-TW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2">
              <a:lnSpc>
                <a:spcPct val="110000"/>
              </a:lnSpc>
              <a:spcBef>
                <a:spcPts val="1200"/>
              </a:spcBef>
            </a:pP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分別</a:t>
            </a:r>
            <a:r>
              <a:rPr lang="en-US" altLang="zh-TW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e-mail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至中西文採訪館員。</a:t>
            </a:r>
            <a:endParaRPr lang="en-US" altLang="zh-TW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ct val="110000"/>
              </a:lnSpc>
              <a:spcBef>
                <a:spcPts val="1200"/>
              </a:spcBef>
            </a:pPr>
            <a:r>
              <a:rPr lang="zh-TW" altLang="en-US" sz="2400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</a:rPr>
              <a:t>圖書選擇以系所專業書籍為主</a:t>
            </a:r>
            <a:endParaRPr lang="en-US" altLang="zh-TW" sz="2400" dirty="0" smtClean="0">
              <a:solidFill>
                <a:schemeClr val="tx1"/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ct val="110000"/>
              </a:lnSpc>
              <a:spcBef>
                <a:spcPts val="1200"/>
              </a:spcBef>
              <a:buNone/>
            </a:pPr>
            <a:endParaRPr lang="en-US" altLang="zh-TW" sz="2400" dirty="0" smtClean="0">
              <a:solidFill>
                <a:schemeClr val="tx1"/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 indent="-742950" algn="ctr">
              <a:lnSpc>
                <a:spcPct val="110000"/>
              </a:lnSpc>
              <a:spcBef>
                <a:spcPts val="1200"/>
              </a:spcBef>
              <a:buNone/>
            </a:pPr>
            <a:r>
              <a:rPr lang="zh-TW" altLang="en-US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超明體" pitchFamily="49" charset="-120"/>
                <a:ea typeface="華康超明體" pitchFamily="49" charset="-120"/>
              </a:rPr>
              <a:t>請您協助：</a:t>
            </a:r>
            <a:r>
              <a:rPr lang="zh-TW" altLang="en-US" sz="32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超明體" pitchFamily="49" charset="-120"/>
                <a:ea typeface="華康超明體" pitchFamily="49" charset="-120"/>
              </a:rPr>
              <a:t>整合系所購書需求</a:t>
            </a:r>
            <a:endParaRPr lang="en-US" altLang="zh-TW" sz="3200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超明體" pitchFamily="49" charset="-120"/>
              <a:ea typeface="華康超明體" pitchFamily="49" charset="-120"/>
            </a:endParaRPr>
          </a:p>
          <a:p>
            <a:pPr lvl="3">
              <a:buNone/>
            </a:pP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8BA248B8-8A7E-40E4-AEA6-2B6164D6A3FE}" type="slidenum">
              <a:rPr kumimoji="1" lang="en-US" smtClean="0"/>
              <a:pPr/>
              <a:t>6</a:t>
            </a:fld>
            <a:endParaRPr kumimoji="1"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524056" cy="720080"/>
          </a:xfrm>
        </p:spPr>
        <p:txBody>
          <a:bodyPr>
            <a:normAutofit/>
          </a:bodyPr>
          <a:lstStyle/>
          <a:p>
            <a:r>
              <a:rPr lang="zh-TW" altLang="en-US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系所圖書</a:t>
            </a:r>
            <a:r>
              <a:rPr lang="zh-TW" altLang="zh-TW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採購</a:t>
            </a:r>
            <a:r>
              <a:rPr lang="zh-TW" altLang="en-US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流程－</a:t>
            </a:r>
            <a:r>
              <a:rPr lang="zh-TW" altLang="zh-TW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流程</a:t>
            </a:r>
            <a:r>
              <a:rPr lang="zh-TW" altLang="en-US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說明</a:t>
            </a:r>
            <a:r>
              <a:rPr lang="zh-TW" altLang="en-US" sz="2000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（</a:t>
            </a:r>
            <a:r>
              <a:rPr lang="en-US" altLang="zh-TW" sz="2000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2/4</a:t>
            </a:r>
            <a:r>
              <a:rPr lang="zh-TW" altLang="en-US" sz="2000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）</a:t>
            </a:r>
            <a:endParaRPr lang="zh-TW" altLang="en-US" dirty="0">
              <a:latin typeface="華康新特明體" pitchFamily="49" charset="-120"/>
              <a:ea typeface="華康新特明體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196752"/>
            <a:ext cx="8136904" cy="5256584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zh-TW" altLang="en-US" sz="4300" dirty="0" smtClean="0">
                <a:latin typeface="華康超明體" pitchFamily="49" charset="-120"/>
                <a:ea typeface="華康超明體" pitchFamily="49" charset="-120"/>
              </a:rPr>
              <a:t>請購</a:t>
            </a:r>
          </a:p>
          <a:p>
            <a:pPr lvl="1">
              <a:lnSpc>
                <a:spcPct val="120000"/>
              </a:lnSpc>
            </a:pPr>
            <a:r>
              <a:rPr lang="zh-TW" altLang="en-US" sz="3400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</a:rPr>
              <a:t>會辦本館確認複本情形</a:t>
            </a:r>
            <a:endParaRPr lang="en-US" altLang="zh-TW" sz="3400" dirty="0" smtClean="0">
              <a:solidFill>
                <a:schemeClr val="tx1"/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2">
              <a:lnSpc>
                <a:spcPct val="120000"/>
              </a:lnSpc>
              <a:spcBef>
                <a:spcPts val="1200"/>
              </a:spcBef>
            </a:pPr>
            <a:r>
              <a:rPr lang="zh-TW" altLang="en-US" sz="29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「系所圖書採購清單」</a:t>
            </a:r>
            <a:r>
              <a:rPr lang="en-US" altLang="zh-TW" sz="29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e-mail</a:t>
            </a:r>
            <a:r>
              <a:rPr lang="zh-TW" altLang="en-US" sz="29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中西文採訪館員，進行複本查核暨發訂作業。</a:t>
            </a:r>
            <a:endParaRPr lang="en-US" altLang="zh-TW" sz="2900" dirty="0" smtClean="0">
              <a:solidFill>
                <a:schemeClr val="tx1"/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2">
              <a:lnSpc>
                <a:spcPct val="120000"/>
              </a:lnSpc>
              <a:spcBef>
                <a:spcPts val="1200"/>
              </a:spcBef>
            </a:pPr>
            <a:r>
              <a:rPr lang="zh-TW" altLang="en-US" sz="29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系所評估後，仍須採購複本者，請於請購案註明採購理由並蓋章，以</a:t>
            </a:r>
            <a:r>
              <a:rPr lang="zh-TW" altLang="en-US" sz="29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利</a:t>
            </a:r>
            <a:r>
              <a:rPr lang="zh-TW" altLang="en-US" sz="29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主</a:t>
            </a:r>
            <a:r>
              <a:rPr lang="zh-TW" altLang="en-US" sz="29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計室</a:t>
            </a:r>
            <a:r>
              <a:rPr lang="zh-TW" altLang="en-US" sz="29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查核。</a:t>
            </a:r>
            <a:endParaRPr lang="en-US" altLang="zh-TW" sz="29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ct val="120000"/>
              </a:lnSpc>
              <a:spcBef>
                <a:spcPts val="1200"/>
              </a:spcBef>
            </a:pPr>
            <a:r>
              <a:rPr lang="zh-TW" altLang="en-US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</a:rPr>
              <a:t>系所合作書商配合事項</a:t>
            </a:r>
            <a:endParaRPr lang="en-US" altLang="zh-TW" dirty="0" smtClean="0">
              <a:solidFill>
                <a:schemeClr val="tx1"/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2">
              <a:lnSpc>
                <a:spcPct val="120000"/>
              </a:lnSpc>
              <a:spcBef>
                <a:spcPts val="1200"/>
              </a:spcBef>
            </a:pP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提供詳細書目</a:t>
            </a:r>
            <a:r>
              <a:rPr lang="en-US" altLang="zh-TW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ISO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檔，以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縮短採購時間。</a:t>
            </a:r>
            <a:endParaRPr lang="en-US" altLang="zh-TW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  <a:cs typeface="Times New Roman" pitchFamily="18" charset="0"/>
            </a:endParaRPr>
          </a:p>
          <a:p>
            <a:pPr lvl="2">
              <a:lnSpc>
                <a:spcPct val="120000"/>
              </a:lnSpc>
              <a:spcBef>
                <a:spcPts val="1200"/>
              </a:spcBef>
            </a:pP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估價單內含書刊名、著者、出版者、</a:t>
            </a:r>
            <a:r>
              <a:rPr lang="en-US" altLang="zh-TW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ISBN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、出版年、售價、數量等欄位。</a:t>
            </a:r>
            <a:endParaRPr lang="en-US" altLang="zh-TW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ct val="120000"/>
              </a:lnSpc>
              <a:spcBef>
                <a:spcPts val="1200"/>
              </a:spcBef>
            </a:pPr>
            <a:r>
              <a:rPr lang="zh-TW" altLang="en-US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</a:rPr>
              <a:t>採購清單轉</a:t>
            </a:r>
            <a:r>
              <a:rPr lang="zh-TW" altLang="en-US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</a:rPr>
              <a:t>成訂單</a:t>
            </a:r>
            <a:endParaRPr lang="en-US" altLang="zh-TW" dirty="0" smtClean="0">
              <a:solidFill>
                <a:schemeClr val="tx1"/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2">
              <a:lnSpc>
                <a:spcPct val="120000"/>
              </a:lnSpc>
              <a:spcBef>
                <a:spcPts val="1200"/>
              </a:spcBef>
            </a:pP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請系所通知書商於出書清單內附上訂購批號與每本圖書訂購號。</a:t>
            </a:r>
          </a:p>
          <a:p>
            <a:pPr>
              <a:spcBef>
                <a:spcPts val="1200"/>
              </a:spcBef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8BA248B8-8A7E-40E4-AEA6-2B6164D6A3FE}" type="slidenum">
              <a:rPr kumimoji="1" lang="en-US" smtClean="0"/>
              <a:pPr/>
              <a:t>7</a:t>
            </a:fld>
            <a:endParaRPr kumimoji="1"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txBody>
          <a:bodyPr/>
          <a:lstStyle/>
          <a:p>
            <a:r>
              <a:rPr lang="zh-TW" altLang="en-US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系所圖書</a:t>
            </a:r>
            <a:r>
              <a:rPr lang="zh-TW" altLang="zh-TW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採購</a:t>
            </a:r>
            <a:r>
              <a:rPr lang="zh-TW" altLang="en-US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流程－</a:t>
            </a:r>
            <a:r>
              <a:rPr lang="zh-TW" altLang="zh-TW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流程</a:t>
            </a:r>
            <a:r>
              <a:rPr lang="zh-TW" altLang="en-US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</a:rPr>
              <a:t>說明</a:t>
            </a:r>
            <a:r>
              <a:rPr lang="zh-TW" altLang="en-US" sz="2000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（</a:t>
            </a:r>
            <a:r>
              <a:rPr lang="en-US" altLang="zh-TW" sz="2000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3/4</a:t>
            </a:r>
            <a:r>
              <a:rPr lang="zh-TW" altLang="en-US" sz="2000" b="0" dirty="0" smtClean="0">
                <a:ln>
                  <a:noFill/>
                </a:ln>
                <a:latin typeface="華康新特明體" pitchFamily="49" charset="-120"/>
                <a:ea typeface="華康新特明體" pitchFamily="49" charset="-120"/>
                <a:cs typeface="Times New Roman" pitchFamily="18" charset="0"/>
              </a:rPr>
              <a:t>）</a:t>
            </a:r>
            <a:endParaRPr lang="zh-TW" altLang="en-US" dirty="0">
              <a:latin typeface="華康新特明體" pitchFamily="49" charset="-120"/>
              <a:ea typeface="華康新特明體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328592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華康超明體" pitchFamily="49" charset="-120"/>
                <a:ea typeface="華康超明體" pitchFamily="49" charset="-120"/>
              </a:rPr>
              <a:t>核銷</a:t>
            </a:r>
            <a:endParaRPr lang="en-US" altLang="zh-TW" dirty="0" smtClean="0"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ts val="2800"/>
              </a:lnSpc>
            </a:pPr>
            <a:r>
              <a:rPr lang="zh-TW" altLang="en-US" sz="2400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</a:rPr>
              <a:t>先行聯絡採編組中西文採訪館員</a:t>
            </a:r>
            <a:endParaRPr lang="en-US" altLang="zh-TW" sz="2400" dirty="0" smtClean="0">
              <a:solidFill>
                <a:schemeClr val="tx1"/>
              </a:solidFill>
              <a:latin typeface="華康超明體" pitchFamily="49" charset="-120"/>
              <a:ea typeface="華康超明體" pitchFamily="49" charset="-120"/>
            </a:endParaRPr>
          </a:p>
          <a:p>
            <a:pPr marL="1074738" lvl="2">
              <a:lnSpc>
                <a:spcPts val="2300"/>
              </a:lnSpc>
            </a:pPr>
            <a:r>
              <a:rPr lang="zh-TW" altLang="en-US" sz="20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確認交書時間。</a:t>
            </a:r>
            <a:endParaRPr lang="en-US" altLang="zh-TW" sz="20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marL="1074738" lvl="2">
              <a:lnSpc>
                <a:spcPts val="2300"/>
              </a:lnSpc>
            </a:pPr>
            <a:r>
              <a:rPr lang="zh-TW" altLang="en-US" sz="20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備妥圖書、出書清單、核銷案。</a:t>
            </a:r>
            <a:endParaRPr lang="en-US" altLang="zh-TW" sz="20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marL="1074738" lvl="2">
              <a:lnSpc>
                <a:spcPts val="2300"/>
              </a:lnSpc>
            </a:pPr>
            <a:r>
              <a:rPr lang="zh-TW" altLang="en-US" sz="20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若有缺書，請附上書商缺書證明。</a:t>
            </a:r>
            <a:endParaRPr lang="en-US" altLang="zh-TW" sz="20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ts val="2800"/>
              </a:lnSpc>
            </a:pPr>
            <a:r>
              <a:rPr lang="zh-TW" altLang="en-US" sz="2400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提供詳細書目</a:t>
            </a:r>
            <a:r>
              <a:rPr lang="en-US" altLang="zh-TW" sz="2400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ISO</a:t>
            </a:r>
            <a:r>
              <a:rPr lang="zh-TW" altLang="en-US" sz="2400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檔</a:t>
            </a:r>
            <a:endParaRPr lang="en-US" altLang="zh-TW" sz="2400" dirty="0" smtClean="0">
              <a:solidFill>
                <a:schemeClr val="tx1"/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ts val="2800"/>
              </a:lnSpc>
            </a:pPr>
            <a:r>
              <a:rPr lang="zh-TW" altLang="en-US" sz="2400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</a:rPr>
              <a:t>研究計畫經費所購置之研究用書</a:t>
            </a:r>
            <a:endParaRPr lang="en-US" altLang="zh-TW" sz="2400" dirty="0" smtClean="0">
              <a:solidFill>
                <a:schemeClr val="tx1"/>
              </a:solidFill>
              <a:latin typeface="華康超明體" pitchFamily="49" charset="-120"/>
              <a:ea typeface="華康超明體" pitchFamily="49" charset="-120"/>
            </a:endParaRPr>
          </a:p>
          <a:p>
            <a:pPr marL="1074738" lvl="2">
              <a:lnSpc>
                <a:spcPts val="2300"/>
              </a:lnSpc>
            </a:pPr>
            <a:r>
              <a:rPr lang="zh-TW" altLang="en-US" sz="20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得依本館</a:t>
            </a:r>
            <a:r>
              <a:rPr lang="zh-TW" altLang="en-US" sz="2000" u="sng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教師研究用書長期借閱申請規定</a:t>
            </a:r>
            <a:r>
              <a:rPr lang="zh-TW" altLang="en-US" sz="20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辦理長期借閱。</a:t>
            </a:r>
            <a:endParaRPr lang="en-US" altLang="zh-TW" sz="20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marL="1074738" lvl="2">
              <a:lnSpc>
                <a:spcPts val="2300"/>
              </a:lnSpc>
            </a:pPr>
            <a:r>
              <a:rPr lang="zh-TW" altLang="en-US" sz="20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請於核銷購案時一併提供「</a:t>
            </a:r>
            <a:r>
              <a:rPr lang="zh-TW" altLang="en-US" sz="20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  <a:hlinkClick r:id="rId2" action="ppaction://hlinkfile"/>
              </a:rPr>
              <a:t>教師研究用書長期借閱申請表</a:t>
            </a:r>
            <a:r>
              <a:rPr lang="zh-TW" altLang="en-US" sz="20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」。</a:t>
            </a:r>
            <a:endParaRPr lang="en-US" altLang="zh-TW" sz="20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ts val="2800"/>
              </a:lnSpc>
            </a:pPr>
            <a:r>
              <a:rPr lang="zh-TW" altLang="en-US" sz="2400" dirty="0" smtClean="0">
                <a:solidFill>
                  <a:schemeClr val="tx1"/>
                </a:solidFill>
                <a:latin typeface="華康超明體" pitchFamily="49" charset="-120"/>
                <a:ea typeface="華康超明體" pitchFamily="49" charset="-120"/>
              </a:rPr>
              <a:t>一萬元以下請購案</a:t>
            </a:r>
            <a:endParaRPr lang="en-US" altLang="zh-TW" sz="2400" dirty="0" smtClean="0">
              <a:solidFill>
                <a:schemeClr val="tx1"/>
              </a:solidFill>
              <a:latin typeface="華康超明體" pitchFamily="49" charset="-120"/>
              <a:ea typeface="華康超明體" pitchFamily="49" charset="-120"/>
            </a:endParaRPr>
          </a:p>
          <a:p>
            <a:pPr marL="1074738" lvl="2">
              <a:lnSpc>
                <a:spcPts val="2800"/>
              </a:lnSpc>
              <a:tabLst>
                <a:tab pos="1165225" algn="l"/>
              </a:tabLst>
            </a:pPr>
            <a:r>
              <a:rPr lang="zh-TW" altLang="en-US" sz="20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請購與核銷作業得一併處理，處理流程同上</a:t>
            </a:r>
            <a:r>
              <a:rPr lang="zh-TW" altLang="en-US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。</a:t>
            </a:r>
            <a:endParaRPr lang="en-US" altLang="zh-TW" sz="22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marL="228600" lvl="2" algn="ctr">
              <a:lnSpc>
                <a:spcPts val="2800"/>
              </a:lnSpc>
              <a:spcBef>
                <a:spcPts val="2400"/>
              </a:spcBef>
              <a:buNone/>
              <a:tabLst>
                <a:tab pos="1165225" algn="l"/>
              </a:tabLst>
            </a:pPr>
            <a:r>
              <a:rPr lang="zh-TW" altLang="en-US" sz="3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超明體" pitchFamily="49" charset="-120"/>
                <a:ea typeface="華康超明體" pitchFamily="49" charset="-120"/>
              </a:rPr>
              <a:t>我們可以協助：</a:t>
            </a:r>
            <a:r>
              <a:rPr lang="zh-TW" altLang="en-US" sz="3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超明體" pitchFamily="49" charset="-120"/>
                <a:ea typeface="華康超明體" pitchFamily="49" charset="-120"/>
              </a:rPr>
              <a:t>大宗圖書可</a:t>
            </a:r>
            <a:r>
              <a:rPr lang="zh-TW" altLang="en-US" sz="3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超明體" pitchFamily="49" charset="-120"/>
                <a:ea typeface="華康超明體" pitchFamily="49" charset="-120"/>
              </a:rPr>
              <a:t>逕送圖書館</a:t>
            </a:r>
            <a:endParaRPr lang="zh-TW" altLang="en-US" sz="3000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超明體" pitchFamily="49" charset="-120"/>
              <a:ea typeface="華康超明體" pitchFamily="49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8BA248B8-8A7E-40E4-AEA6-2B6164D6A3FE}" type="slidenum">
              <a:rPr kumimoji="1" lang="en-US" smtClean="0"/>
              <a:pPr/>
              <a:t>8</a:t>
            </a:fld>
            <a:endParaRPr kumimoji="1"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720080"/>
          </a:xfrm>
        </p:spPr>
        <p:txBody>
          <a:bodyPr>
            <a:normAutofit/>
          </a:bodyPr>
          <a:lstStyle/>
          <a:p>
            <a:r>
              <a:rPr lang="zh-TW" altLang="en-US" b="0" dirty="0" smtClean="0">
                <a:ln>
                  <a:noFill/>
                </a:ln>
                <a:latin typeface="華康超明體" pitchFamily="49" charset="-120"/>
                <a:ea typeface="華康超明體" pitchFamily="49" charset="-120"/>
              </a:rPr>
              <a:t>系所圖書</a:t>
            </a:r>
            <a:r>
              <a:rPr lang="zh-TW" altLang="zh-TW" b="0" dirty="0" smtClean="0">
                <a:ln>
                  <a:noFill/>
                </a:ln>
                <a:latin typeface="華康超明體" pitchFamily="49" charset="-120"/>
                <a:ea typeface="華康超明體" pitchFamily="49" charset="-120"/>
              </a:rPr>
              <a:t>採購</a:t>
            </a:r>
            <a:r>
              <a:rPr lang="zh-TW" altLang="en-US" b="0" dirty="0" smtClean="0">
                <a:ln>
                  <a:noFill/>
                </a:ln>
                <a:latin typeface="華康超明體" pitchFamily="49" charset="-120"/>
                <a:ea typeface="華康超明體" pitchFamily="49" charset="-120"/>
              </a:rPr>
              <a:t>流程－</a:t>
            </a:r>
            <a:r>
              <a:rPr lang="zh-TW" altLang="zh-TW" b="0" dirty="0" smtClean="0">
                <a:ln>
                  <a:noFill/>
                </a:ln>
                <a:latin typeface="華康超明體" pitchFamily="49" charset="-120"/>
                <a:ea typeface="華康超明體" pitchFamily="49" charset="-120"/>
              </a:rPr>
              <a:t>流程</a:t>
            </a:r>
            <a:r>
              <a:rPr lang="zh-TW" altLang="en-US" b="0" dirty="0" smtClean="0">
                <a:ln>
                  <a:noFill/>
                </a:ln>
                <a:latin typeface="華康超明體" pitchFamily="49" charset="-120"/>
                <a:ea typeface="華康超明體" pitchFamily="49" charset="-120"/>
              </a:rPr>
              <a:t>說明</a:t>
            </a:r>
            <a:r>
              <a:rPr lang="zh-TW" altLang="en-US" sz="2000" b="0" dirty="0" smtClean="0">
                <a:ln>
                  <a:noFill/>
                </a:ln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（</a:t>
            </a:r>
            <a:r>
              <a:rPr lang="en-US" altLang="zh-TW" sz="2000" b="0" dirty="0" smtClean="0">
                <a:ln>
                  <a:noFill/>
                </a:ln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4/4</a:t>
            </a:r>
            <a:r>
              <a:rPr lang="zh-TW" altLang="en-US" sz="2000" b="0" dirty="0" smtClean="0">
                <a:ln>
                  <a:noFill/>
                </a:ln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）</a:t>
            </a:r>
            <a:endParaRPr lang="zh-TW" altLang="en-US" b="0" dirty="0">
              <a:ln>
                <a:noFill/>
              </a:ln>
              <a:latin typeface="華康超明體" pitchFamily="49" charset="-120"/>
              <a:ea typeface="華康超明體" pitchFamily="49" charset="-120"/>
              <a:cs typeface="Times New Roman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1412776"/>
            <a:ext cx="8157592" cy="5040560"/>
          </a:xfrm>
        </p:spPr>
        <p:txBody>
          <a:bodyPr>
            <a:normAutofit lnSpcReduction="10000"/>
          </a:bodyPr>
          <a:lstStyle/>
          <a:p>
            <a:r>
              <a:rPr lang="zh-TW" altLang="en-US" dirty="0" smtClean="0">
                <a:latin typeface="華康超明體" pitchFamily="49" charset="-120"/>
                <a:ea typeface="華康超明體" pitchFamily="49" charset="-120"/>
              </a:rPr>
              <a:t>圖書加工</a:t>
            </a:r>
            <a:endParaRPr lang="en-US" altLang="zh-TW" dirty="0" smtClean="0">
              <a:latin typeface="華康超明體" pitchFamily="49" charset="-120"/>
              <a:ea typeface="華康超明體" pitchFamily="49" charset="-120"/>
            </a:endParaRPr>
          </a:p>
          <a:p>
            <a:pPr lvl="1"/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黏貼條碼號、磁條。 </a:t>
            </a:r>
            <a:endParaRPr lang="en-US" altLang="zh-TW" sz="24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/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加蓋館藏章。</a:t>
            </a:r>
            <a:endParaRPr lang="en-US" altLang="zh-TW" sz="24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/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進行附件標示。</a:t>
            </a:r>
            <a:endParaRPr lang="en-US" altLang="zh-TW" sz="24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r>
              <a:rPr lang="zh-TW" altLang="en-US" dirty="0" smtClean="0">
                <a:latin typeface="華康超明體" pitchFamily="49" charset="-120"/>
                <a:ea typeface="華康超明體" pitchFamily="49" charset="-120"/>
              </a:rPr>
              <a:t>登錄驗收</a:t>
            </a:r>
            <a:endParaRPr lang="en-US" altLang="zh-TW" dirty="0" smtClean="0">
              <a:latin typeface="華康超明體" pitchFamily="49" charset="-120"/>
              <a:ea typeface="華康超明體" pitchFamily="49" charset="-120"/>
            </a:endParaRPr>
          </a:p>
          <a:p>
            <a:pPr lvl="1"/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建立發票、經費、登錄財產。</a:t>
            </a:r>
            <a:endParaRPr lang="en-US" altLang="zh-TW" sz="24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/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進行分類、編目、黏貼書標。</a:t>
            </a:r>
          </a:p>
          <a:p>
            <a:r>
              <a:rPr lang="zh-TW" altLang="en-US" dirty="0" smtClean="0">
                <a:latin typeface="華康超明體" pitchFamily="49" charset="-120"/>
                <a:ea typeface="華康超明體" pitchFamily="49" charset="-120"/>
              </a:rPr>
              <a:t>移送典藏</a:t>
            </a:r>
          </a:p>
          <a:p>
            <a:pPr lvl="1"/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圖書移送至典藏組，由典藏組點收圖書資料。</a:t>
            </a:r>
            <a:endParaRPr lang="en-US" altLang="zh-TW" sz="24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/>
            <a:r>
              <a:rPr lang="zh-TW" altLang="en-US" sz="24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研究用書，請攜帶老師的教職員證及印章至１樓借還書櫃台辦理領回。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8BA248B8-8A7E-40E4-AEA6-2B6164D6A3FE}" type="slidenum">
              <a:rPr kumimoji="1" lang="en-US" smtClean="0"/>
              <a:pPr/>
              <a:t>9</a:t>
            </a:fld>
            <a:endParaRPr kumimoji="1"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>
                <a:latin typeface="華康超明體" pitchFamily="49" charset="-120"/>
                <a:ea typeface="華康超明體" pitchFamily="49" charset="-120"/>
              </a:rPr>
              <a:t>系所與圖書館的合作</a:t>
            </a: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（</a:t>
            </a:r>
            <a:r>
              <a:rPr lang="en-US" altLang="zh-TW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1/2</a:t>
            </a: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） 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000" dirty="0" smtClean="0">
                <a:latin typeface="華康超明體" pitchFamily="49" charset="-120"/>
                <a:ea typeface="華康超明體" pitchFamily="49" charset="-120"/>
              </a:rPr>
              <a:t>鼓勵合作書商提供</a:t>
            </a:r>
            <a:r>
              <a:rPr lang="zh-TW" altLang="en-US" sz="30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詳細書目</a:t>
            </a:r>
            <a:r>
              <a:rPr lang="en-US" altLang="zh-TW" sz="30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ISO</a:t>
            </a:r>
            <a:r>
              <a:rPr lang="zh-TW" altLang="en-US" sz="30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檔</a:t>
            </a:r>
            <a:endParaRPr lang="en-US" altLang="zh-TW" sz="3000" dirty="0" smtClean="0">
              <a:latin typeface="華康超明體" pitchFamily="49" charset="-120"/>
              <a:ea typeface="華康超明體" pitchFamily="49" charset="-12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r>
              <a:rPr lang="zh-TW" altLang="zh-TW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縮短圖書採購編目</a:t>
            </a:r>
            <a:r>
              <a:rPr lang="zh-TW" altLang="en-US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流程，加速館藏上架書庫。</a:t>
            </a:r>
            <a:endParaRPr lang="en-US" altLang="zh-TW" sz="22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>
              <a:spcBef>
                <a:spcPts val="1800"/>
              </a:spcBef>
            </a:pPr>
            <a:r>
              <a:rPr lang="zh-TW" altLang="zh-TW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書目</a:t>
            </a:r>
            <a:r>
              <a:rPr lang="zh-TW" altLang="en-US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編</a:t>
            </a:r>
            <a:r>
              <a:rPr lang="zh-TW" altLang="zh-TW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檔需求規範，歡迎</a:t>
            </a:r>
            <a:r>
              <a:rPr lang="zh-TW" altLang="en-US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合作</a:t>
            </a:r>
            <a:r>
              <a:rPr lang="zh-TW" altLang="zh-TW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書商與本館聯繫</a:t>
            </a:r>
            <a:r>
              <a:rPr lang="zh-TW" altLang="en-US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。</a:t>
            </a:r>
            <a:endParaRPr lang="en-US" altLang="zh-TW" sz="22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>
              <a:spcBef>
                <a:spcPts val="1800"/>
              </a:spcBef>
            </a:pPr>
            <a:r>
              <a:rPr lang="zh-TW" altLang="en-US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可洽</a:t>
            </a:r>
            <a:r>
              <a:rPr lang="zh-TW" altLang="zh-TW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詢本館</a:t>
            </a:r>
            <a:r>
              <a:rPr lang="zh-TW" altLang="en-US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曾</a:t>
            </a:r>
            <a:r>
              <a:rPr lang="zh-TW" altLang="zh-TW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合作可提供</a:t>
            </a:r>
            <a:r>
              <a:rPr lang="en-US" altLang="zh-TW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ISO</a:t>
            </a:r>
            <a:r>
              <a:rPr lang="zh-TW" altLang="zh-TW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書目檔之書商。</a:t>
            </a:r>
            <a:endParaRPr lang="en-US" altLang="zh-TW" sz="22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>
              <a:spcBef>
                <a:spcPts val="1800"/>
              </a:spcBef>
            </a:pPr>
            <a:r>
              <a:rPr lang="zh-TW" altLang="zh-TW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本</a:t>
            </a:r>
            <a:r>
              <a:rPr lang="zh-TW" altLang="zh-TW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館將優先處理配合系所之圖書資料</a:t>
            </a:r>
            <a:r>
              <a:rPr lang="zh-TW" altLang="en-US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。</a:t>
            </a:r>
            <a:endParaRPr lang="en-US" altLang="zh-TW" sz="2200" dirty="0" smtClean="0">
              <a:solidFill>
                <a:schemeClr val="accent6">
                  <a:lumMod val="50000"/>
                </a:schemeClr>
              </a:solidFill>
              <a:latin typeface="華康超明體" pitchFamily="49" charset="-120"/>
              <a:ea typeface="華康超明體" pitchFamily="49" charset="-120"/>
            </a:endParaRPr>
          </a:p>
          <a:p>
            <a:pPr lvl="1">
              <a:spcBef>
                <a:spcPts val="1800"/>
              </a:spcBef>
            </a:pPr>
            <a:r>
              <a:rPr lang="zh-TW" altLang="en-US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本館視</a:t>
            </a:r>
            <a:r>
              <a:rPr lang="zh-TW" altLang="zh-TW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經費</a:t>
            </a:r>
            <a:r>
              <a:rPr lang="zh-TW" altLang="en-US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狀況</a:t>
            </a:r>
            <a:r>
              <a:rPr lang="zh-TW" altLang="zh-TW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補助配合度高之</a:t>
            </a:r>
            <a:r>
              <a:rPr lang="zh-TW" altLang="en-US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系所</a:t>
            </a:r>
            <a:r>
              <a:rPr lang="zh-TW" altLang="zh-TW" sz="2200" dirty="0" smtClean="0">
                <a:solidFill>
                  <a:schemeClr val="accent6">
                    <a:lumMod val="50000"/>
                  </a:schemeClr>
                </a:solidFill>
                <a:latin typeface="華康超明體" pitchFamily="49" charset="-120"/>
                <a:ea typeface="華康超明體" pitchFamily="49" charset="-120"/>
              </a:rPr>
              <a:t>單位。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8BA248B8-8A7E-40E4-AEA6-2B6164D6A3FE}" type="slidenum">
              <a:rPr kumimoji="1" lang="en-US" smtClean="0"/>
              <a:pPr/>
              <a:t>10</a:t>
            </a:fld>
            <a:endParaRPr kumimoji="1"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667544"/>
          </a:xfrm>
        </p:spPr>
        <p:txBody>
          <a:bodyPr/>
          <a:lstStyle/>
          <a:p>
            <a:r>
              <a:rPr lang="zh-TW" altLang="en-US" dirty="0" smtClean="0">
                <a:latin typeface="華康超明體" pitchFamily="49" charset="-120"/>
                <a:ea typeface="華康超明體" pitchFamily="49" charset="-120"/>
              </a:rPr>
              <a:t>系所與圖書館的合作</a:t>
            </a:r>
            <a:r>
              <a:rPr lang="zh-TW" altLang="en-US" sz="20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（</a:t>
            </a:r>
            <a:r>
              <a:rPr lang="en-US" altLang="zh-TW" sz="20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2/2</a:t>
            </a:r>
            <a:r>
              <a:rPr lang="zh-TW" altLang="en-US" sz="20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） </a:t>
            </a:r>
            <a:endParaRPr lang="zh-TW" altLang="en-US" sz="2000" dirty="0">
              <a:latin typeface="華康超明體" pitchFamily="49" charset="-120"/>
              <a:ea typeface="華康超明體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340768"/>
            <a:ext cx="8424936" cy="475252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zh-TW" altLang="en-US" dirty="0" smtClean="0">
                <a:latin typeface="華康超明體" pitchFamily="49" charset="-120"/>
                <a:ea typeface="華康超明體" pitchFamily="49" charset="-120"/>
              </a:rPr>
              <a:t>計畫經費購置圖書登錄為館藏</a:t>
            </a:r>
            <a:endParaRPr lang="en-US" altLang="zh-TW" dirty="0" smtClean="0"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ct val="120000"/>
              </a:lnSpc>
              <a:spcBef>
                <a:spcPts val="600"/>
              </a:spcBef>
            </a:pPr>
            <a:r>
              <a:rPr lang="zh-TW" altLang="en-US" sz="2600" dirty="0" smtClean="0">
                <a:latin typeface="華康超明體" pitchFamily="49" charset="-120"/>
                <a:ea typeface="華康超明體" pitchFamily="49" charset="-120"/>
              </a:rPr>
              <a:t>國科會計畫購置圖書</a:t>
            </a:r>
            <a:endParaRPr lang="en-US" altLang="zh-TW" sz="2600" dirty="0" smtClean="0">
              <a:latin typeface="華康超明體" pitchFamily="49" charset="-120"/>
              <a:ea typeface="華康超明體" pitchFamily="49" charset="-120"/>
            </a:endParaRPr>
          </a:p>
          <a:p>
            <a:pPr lvl="2">
              <a:lnSpc>
                <a:spcPct val="120000"/>
              </a:lnSpc>
              <a:spcBef>
                <a:spcPts val="600"/>
              </a:spcBef>
            </a:pP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</a:rPr>
              <a:t>均納入館藏。</a:t>
            </a:r>
            <a:endParaRPr lang="en-US" altLang="zh-TW" sz="2200" dirty="0" smtClean="0">
              <a:latin typeface="華康超明體" pitchFamily="49" charset="-120"/>
              <a:ea typeface="華康超明體" pitchFamily="49" charset="-120"/>
            </a:endParaRPr>
          </a:p>
          <a:p>
            <a:pPr lvl="2">
              <a:lnSpc>
                <a:spcPct val="120000"/>
              </a:lnSpc>
              <a:spcBef>
                <a:spcPts val="600"/>
              </a:spcBef>
            </a:pP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</a:rPr>
              <a:t>依據行政院國科會</a:t>
            </a:r>
            <a:r>
              <a:rPr lang="en-US" altLang="zh-TW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101</a:t>
            </a: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</a:rPr>
              <a:t>年</a:t>
            </a:r>
            <a:r>
              <a:rPr lang="en-US" altLang="zh-TW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7</a:t>
            </a: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</a:rPr>
              <a:t>月</a:t>
            </a:r>
            <a:r>
              <a:rPr lang="en-US" altLang="zh-TW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30</a:t>
            </a: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</a:rPr>
              <a:t>日臺會綜二字第</a:t>
            </a:r>
            <a:r>
              <a:rPr lang="en-US" altLang="zh-TW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1010050820</a:t>
            </a: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</a:rPr>
              <a:t>號函辦理。</a:t>
            </a:r>
            <a:endParaRPr lang="en-US" altLang="zh-TW" sz="2200" dirty="0" smtClean="0">
              <a:latin typeface="華康超明體" pitchFamily="49" charset="-120"/>
              <a:ea typeface="華康超明體" pitchFamily="49" charset="-120"/>
            </a:endParaRPr>
          </a:p>
          <a:p>
            <a:pPr lvl="2">
              <a:lnSpc>
                <a:spcPct val="120000"/>
              </a:lnSpc>
              <a:spcBef>
                <a:spcPts val="600"/>
              </a:spcBef>
            </a:pP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</a:rPr>
              <a:t>本館於</a:t>
            </a:r>
            <a:r>
              <a:rPr lang="en-US" altLang="zh-TW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101</a:t>
            </a: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年</a:t>
            </a:r>
            <a:r>
              <a:rPr lang="en-US" altLang="zh-TW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11</a:t>
            </a: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月</a:t>
            </a:r>
            <a:r>
              <a:rPr lang="en-US" altLang="zh-TW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15</a:t>
            </a: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日興圖</a:t>
            </a: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</a:rPr>
              <a:t>字第</a:t>
            </a:r>
            <a:r>
              <a:rPr lang="en-US" altLang="zh-TW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1011100124</a:t>
            </a: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</a:rPr>
              <a:t>號函轉知各系所單位。</a:t>
            </a:r>
            <a:endParaRPr lang="en-US" altLang="zh-TW" sz="2200" dirty="0" smtClean="0"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ct val="120000"/>
              </a:lnSpc>
              <a:spcBef>
                <a:spcPts val="600"/>
              </a:spcBef>
            </a:pPr>
            <a:r>
              <a:rPr lang="zh-TW" altLang="en-US" sz="26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其他計畫經費購置圖書</a:t>
            </a:r>
            <a:endParaRPr lang="en-US" altLang="zh-TW" sz="2600" dirty="0" smtClean="0">
              <a:latin typeface="華康超明體" pitchFamily="49" charset="-120"/>
              <a:ea typeface="華康超明體" pitchFamily="49" charset="-120"/>
              <a:cs typeface="Times New Roman" pitchFamily="18" charset="0"/>
            </a:endParaRPr>
          </a:p>
          <a:p>
            <a:pPr lvl="2">
              <a:lnSpc>
                <a:spcPct val="120000"/>
              </a:lnSpc>
              <a:spcBef>
                <a:spcPts val="600"/>
              </a:spcBef>
            </a:pP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  <a:cs typeface="Times New Roman" pitchFamily="18" charset="0"/>
              </a:rPr>
              <a:t>資本門經費</a:t>
            </a:r>
            <a:r>
              <a:rPr lang="zh-TW" altLang="en-US" sz="2200" dirty="0" smtClean="0">
                <a:latin typeface="華康超明體" pitchFamily="49" charset="-120"/>
                <a:ea typeface="華康超明體" pitchFamily="49" charset="-120"/>
              </a:rPr>
              <a:t>均納入館藏。</a:t>
            </a:r>
            <a:endParaRPr lang="en-US" altLang="zh-TW" sz="2200" dirty="0" smtClean="0"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ct val="120000"/>
              </a:lnSpc>
              <a:spcBef>
                <a:spcPts val="600"/>
              </a:spcBef>
            </a:pPr>
            <a:r>
              <a:rPr lang="zh-TW" altLang="en-US" sz="2600" dirty="0" smtClean="0">
                <a:latin typeface="華康超明體" pitchFamily="49" charset="-120"/>
                <a:ea typeface="華康超明體" pitchFamily="49" charset="-120"/>
              </a:rPr>
              <a:t>鼓勵納入館藏，資源可供更多讀者使用。</a:t>
            </a:r>
            <a:endParaRPr lang="en-US" altLang="zh-TW" sz="2600" dirty="0" smtClean="0">
              <a:latin typeface="華康超明體" pitchFamily="49" charset="-120"/>
              <a:ea typeface="華康超明體" pitchFamily="49" charset="-120"/>
            </a:endParaRPr>
          </a:p>
          <a:p>
            <a:pPr lvl="1">
              <a:lnSpc>
                <a:spcPct val="120000"/>
              </a:lnSpc>
              <a:spcBef>
                <a:spcPts val="600"/>
              </a:spcBef>
            </a:pPr>
            <a:r>
              <a:rPr lang="zh-TW" altLang="en-US" sz="2600" dirty="0" smtClean="0">
                <a:latin typeface="華康超明體" pitchFamily="49" charset="-120"/>
                <a:ea typeface="華康超明體" pitchFamily="49" charset="-120"/>
              </a:rPr>
              <a:t>因應教師研究需求，本館提供教師研究用書長期借閱申請服務。</a:t>
            </a:r>
            <a:endParaRPr lang="en-US" altLang="zh-TW" sz="2600" dirty="0" smtClean="0">
              <a:latin typeface="華康超明體" pitchFamily="49" charset="-120"/>
              <a:ea typeface="華康超明體" pitchFamily="49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8BA248B8-8A7E-40E4-AEA6-2B6164D6A3FE}" type="slidenum">
              <a:rPr kumimoji="1" lang="en-US" smtClean="0"/>
              <a:pPr/>
              <a:t>11</a:t>
            </a:fld>
            <a:endParaRPr kumimoji="1"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136904" cy="792088"/>
          </a:xfrm>
        </p:spPr>
        <p:txBody>
          <a:bodyPr/>
          <a:lstStyle/>
          <a:p>
            <a:r>
              <a:rPr lang="zh-TW" altLang="en-US" dirty="0" smtClean="0">
                <a:latin typeface="華康超明體" pitchFamily="49" charset="-120"/>
                <a:ea typeface="華康超明體" pitchFamily="49" charset="-120"/>
              </a:rPr>
              <a:t>圖書採購有絕竅</a:t>
            </a:r>
            <a:endParaRPr lang="zh-TW" altLang="en-US" dirty="0">
              <a:latin typeface="華康超明體" pitchFamily="49" charset="-120"/>
              <a:ea typeface="華康超明體" pitchFamily="49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48B8-8A7E-40E4-AEA6-2B6164D6A3FE}" type="slidenum">
              <a:rPr kumimoji="1" lang="en-US" smtClean="0"/>
              <a:pPr/>
              <a:t>12</a:t>
            </a:fld>
            <a:endParaRPr kumimoji="1" lang="en-US"/>
          </a:p>
        </p:txBody>
      </p:sp>
      <p:sp>
        <p:nvSpPr>
          <p:cNvPr id="5" name="標題 2"/>
          <p:cNvSpPr txBox="1">
            <a:spLocks noGrp="1"/>
          </p:cNvSpPr>
          <p:nvPr>
            <p:ph idx="1"/>
          </p:nvPr>
        </p:nvSpPr>
        <p:spPr>
          <a:xfrm>
            <a:off x="899592" y="1556792"/>
            <a:ext cx="6984776" cy="374441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華康超明體" pitchFamily="49" charset="-120"/>
                <a:ea typeface="華康超明體" pitchFamily="49" charset="-120"/>
                <a:cs typeface="+mj-cs"/>
              </a:rPr>
              <a:t>買前</a:t>
            </a:r>
            <a:r>
              <a:rPr lang="zh-TW" altLang="en-US" sz="2800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華康超明體" pitchFamily="49" charset="-120"/>
                <a:ea typeface="華康超明體" pitchFamily="49" charset="-120"/>
                <a:cs typeface="+mj-cs"/>
              </a:rPr>
              <a:t>記得</a:t>
            </a:r>
            <a:r>
              <a:rPr kumimoji="0" lang="zh-TW" altLang="en-US" sz="2800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華康超明體" pitchFamily="49" charset="-120"/>
                <a:ea typeface="華康超明體" pitchFamily="49" charset="-120"/>
                <a:cs typeface="+mj-cs"/>
              </a:rPr>
              <a:t>查複本</a:t>
            </a:r>
            <a:endParaRPr kumimoji="0" lang="en-US" altLang="zh-TW" sz="2800" cap="all" dirty="0" smtClean="0">
              <a:solidFill>
                <a:srgbClr val="FF0000"/>
              </a:solidFill>
              <a:effectLst>
                <a:reflection blurRad="12700" stA="48000" endA="300" endPos="55000" dir="5400000" sy="-90000" algn="bl" rotWithShape="0"/>
              </a:effectLst>
              <a:latin typeface="華康超明體" pitchFamily="49" charset="-120"/>
              <a:ea typeface="華康超明體" pitchFamily="49" charset="-120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2800" cap="all" dirty="0" smtClean="0">
                <a:solidFill>
                  <a:srgbClr val="002060"/>
                </a:solidFill>
                <a:effectLst>
                  <a:reflection blurRad="12700" stA="48000" endA="300" endPos="55000" dir="5400000" sy="-90000" algn="bl" rotWithShape="0"/>
                </a:effectLst>
                <a:latin typeface="華康超明體" pitchFamily="49" charset="-120"/>
                <a:ea typeface="華康超明體" pitchFamily="49" charset="-120"/>
                <a:cs typeface="+mj-cs"/>
              </a:rPr>
              <a:t>書單整合一起送</a:t>
            </a:r>
            <a:endParaRPr lang="en-US" altLang="zh-TW" sz="2800" cap="all" dirty="0" smtClean="0">
              <a:solidFill>
                <a:srgbClr val="002060"/>
              </a:solidFill>
              <a:effectLst>
                <a:reflection blurRad="12700" stA="48000" endA="300" endPos="55000" dir="5400000" sy="-90000" algn="bl" rotWithShape="0"/>
              </a:effectLst>
              <a:latin typeface="華康超明體" pitchFamily="49" charset="-120"/>
              <a:ea typeface="華康超明體" pitchFamily="49" charset="-120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華康超明體" pitchFamily="49" charset="-120"/>
                <a:ea typeface="華康超明體" pitchFamily="49" charset="-120"/>
                <a:cs typeface="+mj-cs"/>
              </a:rPr>
              <a:t>書目預編好處多</a:t>
            </a:r>
            <a:endParaRPr kumimoji="0" lang="en-US" altLang="zh-TW" sz="2800" cap="all" dirty="0" smtClean="0">
              <a:solidFill>
                <a:srgbClr val="FF0000"/>
              </a:solidFill>
              <a:effectLst>
                <a:reflection blurRad="12700" stA="48000" endA="300" endPos="55000" dir="5400000" sy="-90000" algn="bl" rotWithShape="0"/>
              </a:effectLst>
              <a:latin typeface="華康超明體" pitchFamily="49" charset="-120"/>
              <a:ea typeface="華康超明體" pitchFamily="49" charset="-120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2800" cap="all" dirty="0" smtClean="0">
                <a:solidFill>
                  <a:srgbClr val="002060"/>
                </a:solidFill>
                <a:effectLst>
                  <a:reflection blurRad="12700" stA="48000" endA="300" endPos="55000" dir="5400000" sy="-90000" algn="bl" rotWithShape="0"/>
                </a:effectLst>
                <a:latin typeface="華康超明體" pitchFamily="49" charset="-120"/>
                <a:ea typeface="華康超明體" pitchFamily="49" charset="-120"/>
                <a:cs typeface="+mj-cs"/>
              </a:rPr>
              <a:t>研究用書需申請</a:t>
            </a:r>
            <a:endParaRPr lang="en-US" altLang="zh-TW" sz="2800" cap="all" dirty="0" smtClean="0">
              <a:solidFill>
                <a:srgbClr val="002060"/>
              </a:solidFill>
              <a:effectLst>
                <a:reflection blurRad="12700" stA="48000" endA="300" endPos="55000" dir="5400000" sy="-90000" algn="bl" rotWithShape="0"/>
              </a:effectLst>
              <a:latin typeface="華康超明體" pitchFamily="49" charset="-120"/>
              <a:ea typeface="華康超明體" pitchFamily="49" charset="-120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華康超明體" pitchFamily="49" charset="-120"/>
                <a:ea typeface="華康超明體" pitchFamily="49" charset="-120"/>
                <a:cs typeface="+mj-cs"/>
              </a:rPr>
              <a:t>認列財產免煩惱</a:t>
            </a:r>
            <a:endParaRPr kumimoji="0" lang="en-US" altLang="zh-TW" sz="2800" cap="all" dirty="0" smtClean="0">
              <a:solidFill>
                <a:srgbClr val="FF0000"/>
              </a:solidFill>
              <a:effectLst>
                <a:reflection blurRad="12700" stA="48000" endA="300" endPos="55000" dir="5400000" sy="-90000" algn="bl" rotWithShape="0"/>
              </a:effectLst>
              <a:latin typeface="華康超明體" pitchFamily="49" charset="-120"/>
              <a:ea typeface="華康超明體" pitchFamily="49" charset="-120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2400" cap="all" dirty="0" smtClean="0">
              <a:solidFill>
                <a:srgbClr val="FF0000"/>
              </a:solidFill>
              <a:effectLst>
                <a:reflection blurRad="12700" stA="48000" endA="300" endPos="55000" dir="5400000" sy="-90000" algn="bl" rotWithShape="0"/>
              </a:effectLst>
              <a:latin typeface="華康超明體" pitchFamily="49" charset="-120"/>
              <a:ea typeface="華康超明體" pitchFamily="49" charset="-120"/>
              <a:cs typeface="+mj-cs"/>
            </a:endParaRPr>
          </a:p>
        </p:txBody>
      </p:sp>
      <p:pic>
        <p:nvPicPr>
          <p:cNvPr id="4100" name="Picture 4" descr="4a28f4b004b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068960"/>
            <a:ext cx="3384376" cy="2282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248B8-8A7E-40E4-AEA6-2B6164D6A3FE}" type="slidenum">
              <a:rPr kumimoji="1" lang="en-US" smtClean="0"/>
              <a:pPr/>
              <a:t>13</a:t>
            </a:fld>
            <a:endParaRPr kumimoji="1" lang="en-US"/>
          </a:p>
        </p:txBody>
      </p:sp>
      <p:pic>
        <p:nvPicPr>
          <p:cNvPr id="6" name="圖片 5" descr="q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2276872"/>
            <a:ext cx="6385520" cy="3597639"/>
          </a:xfrm>
          <a:prstGeom prst="rect">
            <a:avLst/>
          </a:prstGeom>
        </p:spPr>
      </p:pic>
      <p:sp>
        <p:nvSpPr>
          <p:cNvPr id="8" name="內容版面配置區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zh-TW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2636912"/>
            <a:ext cx="8640960" cy="1512168"/>
          </a:xfrm>
        </p:spPr>
        <p:txBody>
          <a:bodyPr>
            <a:noAutofit/>
          </a:bodyPr>
          <a:lstStyle/>
          <a:p>
            <a:pPr algn="ctr"/>
            <a:r>
              <a:rPr lang="zh-TW" altLang="en-US" sz="6600" dirty="0" smtClean="0">
                <a:latin typeface="華康新特明體" pitchFamily="49" charset="-120"/>
                <a:ea typeface="華康新特明體" pitchFamily="49" charset="-120"/>
              </a:rPr>
              <a:t>感謝聆聽</a:t>
            </a:r>
            <a:endParaRPr lang="zh-TW" altLang="en-US" sz="6600" dirty="0">
              <a:latin typeface="華康新特明體" pitchFamily="49" charset="-120"/>
              <a:ea typeface="華康新特明體" pitchFamily="49" charset="-120"/>
            </a:endParaRPr>
          </a:p>
        </p:txBody>
      </p:sp>
      <p:pic>
        <p:nvPicPr>
          <p:cNvPr id="4" name="內容版面配置區 3" descr="thank yo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3861048"/>
            <a:ext cx="1786721" cy="1218072"/>
          </a:xfr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8BA248B8-8A7E-40E4-AEA6-2B6164D6A3FE}" type="slidenum">
              <a:rPr kumimoji="1" lang="en-US" smtClean="0"/>
              <a:pPr/>
              <a:t>14</a:t>
            </a:fld>
            <a:endParaRPr kumimoji="1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旅程">
  <a:themeElements>
    <a:clrScheme name="暗香撲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旅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旅程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FF1C971-9969-4248-859A-A7549B41EE5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0</TotalTime>
  <Words>752</Words>
  <Application>Microsoft Office PowerPoint</Application>
  <PresentationFormat>如螢幕大小 (4:3)</PresentationFormat>
  <Paragraphs>106</Paragraphs>
  <Slides>14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5" baseType="lpstr">
      <vt:lpstr>旅程</vt:lpstr>
      <vt:lpstr>系所圖書採購</vt:lpstr>
      <vt:lpstr>報告大綱</vt:lpstr>
      <vt:lpstr>系所圖書經費</vt:lpstr>
      <vt:lpstr>系所圖書採購流程－</vt:lpstr>
      <vt:lpstr>系所圖書採購流程－流程圖</vt:lpstr>
      <vt:lpstr>系所圖書採購流程－流程說明（1/4）</vt:lpstr>
      <vt:lpstr>系所圖書採購流程－流程說明（2/4）</vt:lpstr>
      <vt:lpstr>系所圖書採購流程－流程說明（3/4）</vt:lpstr>
      <vt:lpstr>系所圖書採購流程－流程說明（4/4）</vt:lpstr>
      <vt:lpstr> 系所與圖書館的合作（1/2）  </vt:lpstr>
      <vt:lpstr>系所與圖書館的合作（2/2） </vt:lpstr>
      <vt:lpstr>圖書採購有絕竅</vt:lpstr>
      <vt:lpstr>投影片 13</vt:lpstr>
      <vt:lpstr>感謝聆聽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TS010362658</dc:title>
  <dc:creator/>
  <cp:lastModifiedBy/>
  <cp:revision>0</cp:revision>
  <dcterms:modified xsi:type="dcterms:W3CDTF">2015-03-10T02:14:29Z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TC021714909991</vt:lpwstr>
  </property>
</Properties>
</file>