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65" r:id="rId16"/>
    <p:sldId id="271" r:id="rId17"/>
    <p:sldId id="275" r:id="rId18"/>
    <p:sldId id="272" r:id="rId19"/>
    <p:sldId id="273" r:id="rId20"/>
    <p:sldId id="274" r:id="rId21"/>
    <p:sldId id="276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26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C13FE-2F00-45DD-9950-398125DFD3DC}" type="datetimeFigureOut">
              <a:rPr lang="en-US" altLang="zh-TW"/>
              <a:t>2015/12/23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1684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1384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804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5234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865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48DFD-C8B8-41ED-BDF8-7D1B26BC59A6}" type="slidenum">
              <a:rPr lang="en-US" altLang="zh-TW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0832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03141-547C-4920-8AA2-2D249A91BBA2}" type="datetimeFigureOut">
              <a:rPr lang="zh-TW" altLang="en-US" smtClean="0"/>
              <a:t>2015/12/23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F3E56-65C3-4788-A5A2-C01DAC4648C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LibChat</a:t>
            </a:r>
            <a:r>
              <a:rPr lang="en-US" altLang="zh-TW" dirty="0" smtClean="0"/>
              <a:t> w/</a:t>
            </a:r>
            <a:r>
              <a:rPr lang="en-US" altLang="zh-TW" dirty="0" err="1" smtClean="0"/>
              <a:t>LibAnswers</a:t>
            </a:r>
            <a:r>
              <a:rPr lang="en-US" altLang="zh-TW" dirty="0" smtClean="0"/>
              <a:t>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教育訓練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129680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Frank Chou</a:t>
            </a:r>
          </a:p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碩睿資訊有限公司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980728"/>
            <a:ext cx="20955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980728"/>
            <a:ext cx="21431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課程內容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管理介面入口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TW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Chat Widgets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讀者端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設定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帳號、分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群設定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TW" dirty="0" err="1" smtClean="0">
                <a:ea typeface="標楷體" pitchFamily="65" charset="-120"/>
              </a:rPr>
              <a:t>Quene</a:t>
            </a:r>
            <a:endParaRPr lang="en-US" altLang="zh-TW" dirty="0"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zh-TW" dirty="0" smtClean="0">
                <a:ea typeface="標楷體" pitchFamily="65" charset="-120"/>
              </a:rPr>
              <a:t>Ticket</a:t>
            </a:r>
            <a:endParaRPr lang="en-US" altLang="zh-TW" dirty="0"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管理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端功能 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加碼演出</a:t>
            </a:r>
            <a:r>
              <a:rPr lang="en-US" altLang="zh-TW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 </a:t>
            </a:r>
            <a:r>
              <a:rPr lang="en-US" altLang="zh-TW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Intel CAP</a:t>
            </a:r>
            <a:r>
              <a:rPr lang="zh-TW" altLang="en-US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 管理及使用</a:t>
            </a:r>
            <a:endParaRPr lang="en-US" altLang="zh-TW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  <a:p>
            <a:endParaRPr lang="zh-TW" altLang="en-US" dirty="0"/>
          </a:p>
        </p:txBody>
      </p:sp>
      <p:pic>
        <p:nvPicPr>
          <p:cNvPr id="4" name="圖片 3" descr="Shou Ray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6228" y="6288195"/>
            <a:ext cx="1725168" cy="5059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管理介面入口 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I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latin typeface="Arial" pitchFamily="34" charset="0"/>
                <a:cs typeface="Arial" pitchFamily="34" charset="0"/>
              </a:rPr>
              <a:t>https://nchu-tw.libapps.com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276872"/>
            <a:ext cx="6003810" cy="390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5" descr="Shou Ray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3658" y="6289565"/>
            <a:ext cx="1725168" cy="505968"/>
          </a:xfrm>
          <a:prstGeom prst="rect">
            <a:avLst/>
          </a:prstGeom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467544" y="2348880"/>
            <a:ext cx="2304256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zh-TW" sz="3200" noProof="0" dirty="0" err="1" smtClean="0">
                <a:latin typeface="Arial Narrow" pitchFamily="34" charset="0"/>
                <a:cs typeface="Arial" pitchFamily="34" charset="0"/>
              </a:rPr>
              <a:t>LibGuides</a:t>
            </a:r>
            <a:r>
              <a:rPr lang="zh-TW" altLang="en-US" sz="3200" noProof="0" dirty="0" smtClean="0">
                <a:latin typeface="Arial Narrow" pitchFamily="34" charset="0"/>
                <a:cs typeface="Arial" pitchFamily="34" charset="0"/>
              </a:rPr>
              <a:t>、</a:t>
            </a:r>
            <a:r>
              <a:rPr lang="en-US" altLang="zh-TW" sz="3200" noProof="0" dirty="0" err="1" smtClean="0">
                <a:latin typeface="Arial Narrow" pitchFamily="34" charset="0"/>
                <a:cs typeface="Arial" pitchFamily="34" charset="0"/>
              </a:rPr>
              <a:t>LibAnswers</a:t>
            </a:r>
            <a:r>
              <a:rPr lang="zh-TW" altLang="en-US" sz="3200" noProof="0" dirty="0" smtClean="0">
                <a:latin typeface="Arial Narrow" pitchFamily="34" charset="0"/>
                <a:cs typeface="Arial" pitchFamily="34" charset="0"/>
              </a:rPr>
              <a:t>、</a:t>
            </a:r>
            <a:r>
              <a:rPr lang="en-US" altLang="zh-TW" sz="3200" noProof="0" dirty="0" err="1" smtClean="0">
                <a:latin typeface="Arial Narrow" pitchFamily="34" charset="0"/>
                <a:cs typeface="Arial" pitchFamily="34" charset="0"/>
              </a:rPr>
              <a:t>LibChat</a:t>
            </a:r>
            <a:r>
              <a:rPr lang="zh-TW" altLang="en-US" sz="3200" noProof="0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的管理介面入口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。</a:t>
            </a:r>
            <a:endParaRPr lang="en-US" altLang="zh-TW" sz="3200" noProof="0" dirty="0" smtClean="0"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管理介面入口 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I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>
            <a:normAutofit/>
          </a:bodyPr>
          <a:lstStyle/>
          <a:p>
            <a:r>
              <a:rPr lang="en-US" altLang="zh-TW" dirty="0" err="1" smtClean="0">
                <a:latin typeface="Arial" pitchFamily="34" charset="0"/>
                <a:cs typeface="Arial" pitchFamily="34" charset="0"/>
              </a:rPr>
              <a:t>LibApps</a:t>
            </a:r>
            <a:r>
              <a:rPr lang="en-US" altLang="zh-TW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Home</a:t>
            </a:r>
          </a:p>
          <a:p>
            <a:endParaRPr lang="en-US" altLang="zh-TW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圖片 5" descr="Shou Ray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3658" y="6289565"/>
            <a:ext cx="1725168" cy="505968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221447"/>
            <a:ext cx="7069360" cy="408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向下箭號 7"/>
          <p:cNvSpPr/>
          <p:nvPr/>
        </p:nvSpPr>
        <p:spPr>
          <a:xfrm>
            <a:off x="5580112" y="1772816"/>
            <a:ext cx="1728192" cy="57606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6064" y="2221220"/>
            <a:ext cx="1314450" cy="2921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管理介面入口 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II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3538736" cy="4637111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位於頁面右下方</a:t>
            </a:r>
            <a:endParaRPr lang="en-US" altLang="zh-TW" dirty="0" smtClean="0"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可直接</a:t>
            </a:r>
            <a:r>
              <a:rPr lang="zh-TW" altLang="en-US" dirty="0">
                <a:latin typeface="標楷體" pitchFamily="65" charset="-120"/>
                <a:ea typeface="標楷體" pitchFamily="65" charset="-120"/>
                <a:cs typeface="Arial" pitchFamily="34" charset="0"/>
              </a:rPr>
              <a:t>進入該頁面的編輯頁面</a:t>
            </a:r>
            <a:endParaRPr lang="en-US" altLang="zh-TW" dirty="0" smtClean="0"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6" name="圖片 5" descr="Shou Ray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3658" y="6289565"/>
            <a:ext cx="1725168" cy="505968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2747" y="1628800"/>
            <a:ext cx="46577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橢圓 8"/>
          <p:cNvSpPr/>
          <p:nvPr/>
        </p:nvSpPr>
        <p:spPr>
          <a:xfrm>
            <a:off x="7236296" y="3068960"/>
            <a:ext cx="864096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Chat Widgets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讀者端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設定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11" y="5949280"/>
            <a:ext cx="1207021" cy="863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87915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501008"/>
            <a:ext cx="5904656" cy="3288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向下箭號 7"/>
          <p:cNvSpPr/>
          <p:nvPr/>
        </p:nvSpPr>
        <p:spPr>
          <a:xfrm>
            <a:off x="5220072" y="3284984"/>
            <a:ext cx="792088" cy="4320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1331640" y="5013176"/>
            <a:ext cx="86409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6732240" y="6309320"/>
            <a:ext cx="21602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圖說文字 10"/>
          <p:cNvSpPr/>
          <p:nvPr/>
        </p:nvSpPr>
        <p:spPr>
          <a:xfrm>
            <a:off x="7668344" y="5373216"/>
            <a:ext cx="1080120" cy="792088"/>
          </a:xfrm>
          <a:prstGeom prst="wedgeRectCallout">
            <a:avLst>
              <a:gd name="adj1" fmla="val -115385"/>
              <a:gd name="adj2" fmla="val 759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編輯</a:t>
            </a:r>
            <a:r>
              <a:rPr lang="en-US" altLang="zh-TW" b="1" dirty="0" smtClean="0"/>
              <a:t>Widget</a:t>
            </a:r>
            <a:endParaRPr lang="zh-TW" altLang="en-US" b="1" dirty="0"/>
          </a:p>
        </p:txBody>
      </p:sp>
      <p:sp>
        <p:nvSpPr>
          <p:cNvPr id="12" name="矩形圖說文字 11"/>
          <p:cNvSpPr/>
          <p:nvPr/>
        </p:nvSpPr>
        <p:spPr>
          <a:xfrm>
            <a:off x="179512" y="4077072"/>
            <a:ext cx="1080120" cy="792088"/>
          </a:xfrm>
          <a:prstGeom prst="wedgeRectCallout">
            <a:avLst>
              <a:gd name="adj1" fmla="val 60526"/>
              <a:gd name="adj2" fmla="val 744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新增</a:t>
            </a:r>
            <a:r>
              <a:rPr lang="en-US" altLang="zh-TW" b="1" dirty="0" smtClean="0"/>
              <a:t>Widget</a:t>
            </a:r>
            <a:endParaRPr lang="zh-TW" altLang="en-US" b="1" dirty="0"/>
          </a:p>
        </p:txBody>
      </p:sp>
      <p:pic>
        <p:nvPicPr>
          <p:cNvPr id="13" name="圖片 12" descr="Shou Ray_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3658" y="6289565"/>
            <a:ext cx="1725168" cy="5059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Chat Widgets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讀者端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設定</a:t>
            </a:r>
            <a:endParaRPr lang="zh-TW" alt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8108572" cy="393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457200" y="4149080"/>
            <a:ext cx="3970784" cy="2088231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點選即修改</a:t>
            </a:r>
            <a:endParaRPr lang="en-US" altLang="zh-TW" dirty="0" smtClean="0"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請記得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儲存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Arial" pitchFamily="34" charset="0"/>
              </a:rPr>
              <a:t>後離開</a:t>
            </a:r>
            <a:endParaRPr lang="en-US" altLang="zh-TW" dirty="0" smtClean="0"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7" name="矩形圖說文字 6"/>
          <p:cNvSpPr/>
          <p:nvPr/>
        </p:nvSpPr>
        <p:spPr>
          <a:xfrm>
            <a:off x="4716016" y="1484784"/>
            <a:ext cx="2160240" cy="792088"/>
          </a:xfrm>
          <a:prstGeom prst="wedgeRectCallout">
            <a:avLst>
              <a:gd name="adj1" fmla="val -102191"/>
              <a:gd name="adj2" fmla="val 170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頁面內嵌類型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（目前使用的類型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圖片 7" descr="Shou Ray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3658" y="6289565"/>
            <a:ext cx="1725168" cy="505968"/>
          </a:xfrm>
          <a:prstGeom prst="rect">
            <a:avLst/>
          </a:prstGeom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11" y="5949280"/>
            <a:ext cx="1207021" cy="863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帳號設定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帳號設定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和</a:t>
            </a:r>
            <a:r>
              <a:rPr lang="en-US" altLang="zh-TW" dirty="0" err="1" smtClean="0"/>
              <a:t>LibGuides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相同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88392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圖說文字 6"/>
          <p:cNvSpPr/>
          <p:nvPr/>
        </p:nvSpPr>
        <p:spPr>
          <a:xfrm>
            <a:off x="3491880" y="3140968"/>
            <a:ext cx="1296144" cy="504056"/>
          </a:xfrm>
          <a:prstGeom prst="wedgeRectCallout">
            <a:avLst>
              <a:gd name="adj1" fmla="val -64077"/>
              <a:gd name="adj2" fmla="val 1256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新增帳號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圖說文字 7"/>
          <p:cNvSpPr/>
          <p:nvPr/>
        </p:nvSpPr>
        <p:spPr>
          <a:xfrm>
            <a:off x="2051720" y="5517232"/>
            <a:ext cx="4392488" cy="504056"/>
          </a:xfrm>
          <a:prstGeom prst="wedgeRectCallout">
            <a:avLst>
              <a:gd name="adj1" fmla="val -70701"/>
              <a:gd name="adj2" fmla="val -1168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新增帳號後，會寄確認信給帳號持有者。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分群設定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 smtClean="0"/>
              <a:t>LibAnswers</a:t>
            </a:r>
            <a:r>
              <a:rPr lang="en-US" altLang="zh-TW" dirty="0" smtClean="0"/>
              <a:t>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和</a:t>
            </a:r>
            <a:r>
              <a:rPr lang="zh-TW" altLang="en-US" dirty="0" smtClean="0"/>
              <a:t> </a:t>
            </a:r>
            <a:r>
              <a:rPr lang="en-US" altLang="zh-TW" dirty="0" err="1" smtClean="0"/>
              <a:t>LibChat</a:t>
            </a:r>
            <a:r>
              <a:rPr lang="zh-TW" altLang="en-US" dirty="0"/>
              <a:t>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的分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群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設定略有不同。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en-US" altLang="zh-TW" dirty="0" err="1" smtClean="0"/>
              <a:t>LibAnswers</a:t>
            </a:r>
            <a:r>
              <a:rPr lang="zh-TW" altLang="en-US" dirty="0" smtClean="0"/>
              <a:t>：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使用</a:t>
            </a:r>
            <a:r>
              <a:rPr lang="en-US" altLang="zh-TW" dirty="0" smtClean="0"/>
              <a:t>Groups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，可以新增一個</a:t>
            </a:r>
            <a:r>
              <a:rPr lang="en-US" altLang="zh-TW" dirty="0" smtClean="0"/>
              <a:t>FAQ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頁面，提供不同機構使用，如計算機中心、教務處等使用。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功能路徑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Admin-Groups</a:t>
            </a:r>
            <a:endParaRPr lang="en-US" altLang="zh-TW" dirty="0" smtClean="0">
              <a:solidFill>
                <a:schemeClr val="bg1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en-US" altLang="zh-TW" dirty="0" err="1" smtClean="0"/>
              <a:t>LibChat</a:t>
            </a:r>
            <a:r>
              <a:rPr lang="zh-TW" altLang="en-US" dirty="0" smtClean="0"/>
              <a:t>：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使用</a:t>
            </a:r>
            <a:r>
              <a:rPr lang="en-US" altLang="zh-TW" dirty="0" smtClean="0"/>
              <a:t>Department</a:t>
            </a:r>
            <a:r>
              <a:rPr lang="zh-TW" altLang="en-US" dirty="0" smtClean="0"/>
              <a:t>，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比方說可以新增一個獨立的回應頻道，如</a:t>
            </a:r>
            <a:r>
              <a:rPr lang="en-US" altLang="zh-TW" dirty="0" smtClean="0"/>
              <a:t>English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，提供英文諮詢服務。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需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搭配</a:t>
            </a:r>
            <a:r>
              <a:rPr lang="en-US" altLang="zh-TW" dirty="0" smtClean="0">
                <a:ea typeface="標楷體" pitchFamily="65" charset="-120"/>
              </a:rPr>
              <a:t>Chat Widgets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使用。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功能路徑：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Admin-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「</a:t>
            </a:r>
            <a:r>
              <a:rPr lang="en-US" altLang="zh-TW" dirty="0" err="1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LibChat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 Set-up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」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itchFamily="65" charset="-120"/>
              </a:rPr>
              <a:t>-Departments</a:t>
            </a:r>
            <a:endParaRPr lang="zh-TW" altLang="en-US" dirty="0">
              <a:solidFill>
                <a:schemeClr val="bg1">
                  <a:lumMod val="50000"/>
                </a:schemeClr>
              </a:solidFill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Group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範例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8019429" cy="497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圖說文字 4"/>
          <p:cNvSpPr/>
          <p:nvPr/>
        </p:nvSpPr>
        <p:spPr>
          <a:xfrm>
            <a:off x="6372200" y="1772816"/>
            <a:ext cx="2160240" cy="2232248"/>
          </a:xfrm>
          <a:prstGeom prst="wedgeRectCallout">
            <a:avLst>
              <a:gd name="adj1" fmla="val -211496"/>
              <a:gd name="adj2" fmla="val -672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indent="-174625">
              <a:buFont typeface="Arial" pitchFamily="34" charset="0"/>
              <a:buChar char="•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設定內部使用，需有帳號才能使用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頁面中文需重設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其它使用方式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同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Default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Department 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範例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268760"/>
            <a:ext cx="6048672" cy="5463732"/>
          </a:xfrm>
          <a:prstGeom prst="rect">
            <a:avLst/>
          </a:prstGeom>
        </p:spPr>
      </p:pic>
      <p:sp>
        <p:nvSpPr>
          <p:cNvPr id="5" name="矩形圖說文字 4"/>
          <p:cNvSpPr/>
          <p:nvPr/>
        </p:nvSpPr>
        <p:spPr>
          <a:xfrm>
            <a:off x="3713076" y="5661248"/>
            <a:ext cx="4392488" cy="504056"/>
          </a:xfrm>
          <a:prstGeom prst="wedgeRectCallout">
            <a:avLst>
              <a:gd name="adj1" fmla="val -70701"/>
              <a:gd name="adj2" fmla="val -1168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目前設定由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Department-English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的值班。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設定</a:t>
            </a:r>
            <a:r>
              <a:rPr lang="en-US" altLang="zh-TW" dirty="0" smtClean="0"/>
              <a:t>Department Member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Admin-</a:t>
            </a:r>
            <a:r>
              <a:rPr lang="en-US" altLang="zh-TW" dirty="0" err="1" smtClean="0"/>
              <a:t>LibChat</a:t>
            </a:r>
            <a:r>
              <a:rPr lang="en-US" altLang="zh-TW" dirty="0" smtClean="0"/>
              <a:t> Set-up-Departments-Add Users to this Department</a:t>
            </a:r>
          </a:p>
          <a:p>
            <a:r>
              <a:rPr lang="en-US" altLang="zh-TW" dirty="0" smtClean="0"/>
              <a:t>Admin-Accounts-Manage Account </a:t>
            </a:r>
            <a:r>
              <a:rPr lang="en-US" altLang="zh-TW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zh-TW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鉛筆圖示</a:t>
            </a:r>
            <a:r>
              <a:rPr lang="en-US" altLang="zh-TW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US" altLang="zh-TW" dirty="0" smtClean="0"/>
              <a:t>-</a:t>
            </a:r>
            <a:r>
              <a:rPr lang="en-US" altLang="zh-TW" dirty="0" err="1" smtClean="0"/>
              <a:t>LibChat</a:t>
            </a:r>
            <a:r>
              <a:rPr lang="en-US" altLang="zh-TW" dirty="0" smtClean="0"/>
              <a:t> Departments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71470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設定</a:t>
            </a:r>
            <a:r>
              <a:rPr lang="en-US" altLang="zh-TW" dirty="0" smtClean="0"/>
              <a:t>Chat Widgets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值班人員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err="1" smtClean="0"/>
              <a:t>LibChat</a:t>
            </a:r>
            <a:r>
              <a:rPr lang="en-US" altLang="zh-TW" dirty="0" smtClean="0"/>
              <a:t>-Chat Widgets-Edit Widgets-Options-Department/Operator selection-</a:t>
            </a: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也可直接指定人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,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但這樣設定較為複雜．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708920"/>
            <a:ext cx="5581650" cy="2419350"/>
          </a:xfrm>
          <a:prstGeom prst="rect">
            <a:avLst/>
          </a:prstGeom>
        </p:spPr>
      </p:pic>
      <p:cxnSp>
        <p:nvCxnSpPr>
          <p:cNvPr id="6" name="直線單箭頭接點 5"/>
          <p:cNvCxnSpPr/>
          <p:nvPr/>
        </p:nvCxnSpPr>
        <p:spPr>
          <a:xfrm flipH="1">
            <a:off x="2483768" y="2420888"/>
            <a:ext cx="4104456" cy="149770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flipH="1">
            <a:off x="1763688" y="2420888"/>
            <a:ext cx="5112568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4519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設定</a:t>
            </a:r>
            <a:r>
              <a:rPr lang="en-US" altLang="zh-TW" dirty="0" err="1" smtClean="0"/>
              <a:t>LibChat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下班時間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Admin-</a:t>
            </a:r>
            <a:r>
              <a:rPr lang="en-US" altLang="zh-TW" dirty="0" err="1" smtClean="0"/>
              <a:t>LibChat</a:t>
            </a:r>
            <a:r>
              <a:rPr lang="en-US" altLang="zh-TW" dirty="0" smtClean="0"/>
              <a:t> Settings-Settings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" y="2132856"/>
            <a:ext cx="8982075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382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Quene</a:t>
            </a:r>
            <a:endParaRPr lang="zh-TW" altLang="en-US" dirty="0"/>
          </a:p>
        </p:txBody>
      </p:sp>
      <p:pic>
        <p:nvPicPr>
          <p:cNvPr id="6" name="內容版面配置區 5" descr="queues_how_they_work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700808"/>
            <a:ext cx="3831949" cy="4525963"/>
          </a:xfrm>
        </p:spPr>
      </p:pic>
      <p:sp>
        <p:nvSpPr>
          <p:cNvPr id="8194" name="AutoShape 2" descr="what are queu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196" name="AutoShape 4" descr="what are queu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716016" y="602128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目前中興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的</a:t>
            </a:r>
            <a:r>
              <a:rPr lang="en-US" altLang="zh-TW" dirty="0" err="1" smtClean="0"/>
              <a:t>LibAnswers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有一預設</a:t>
            </a:r>
            <a:r>
              <a:rPr lang="en-US" altLang="zh-TW" dirty="0" err="1" smtClean="0"/>
              <a:t>Quene</a:t>
            </a:r>
            <a:r>
              <a:rPr lang="en-US" altLang="zh-TW" dirty="0" smtClean="0"/>
              <a:t>: Default</a:t>
            </a:r>
            <a:endParaRPr lang="zh-TW" altLang="en-US" dirty="0"/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457200" y="1600200"/>
            <a:ext cx="425881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2400" dirty="0" smtClean="0">
                <a:ea typeface="標楷體" pitchFamily="65" charset="-120"/>
              </a:rPr>
              <a:t>被指定進入</a:t>
            </a:r>
            <a:r>
              <a:rPr lang="en-US" altLang="zh-TW" sz="2400" dirty="0" err="1" smtClean="0">
                <a:ea typeface="標楷體" pitchFamily="65" charset="-120"/>
              </a:rPr>
              <a:t>Quene</a:t>
            </a:r>
            <a:r>
              <a:rPr lang="zh-TW" altLang="en-US" sz="2400" dirty="0" smtClean="0">
                <a:ea typeface="標楷體" pitchFamily="65" charset="-120"/>
              </a:rPr>
              <a:t>的館員必須回應經由</a:t>
            </a:r>
            <a:r>
              <a:rPr lang="en-US" altLang="zh-TW" sz="2400" dirty="0" err="1" smtClean="0">
                <a:ea typeface="標楷體" pitchFamily="65" charset="-120"/>
              </a:rPr>
              <a:t>LIbAnswers</a:t>
            </a:r>
            <a:r>
              <a:rPr lang="zh-TW" altLang="en-US" sz="2400" dirty="0" smtClean="0">
                <a:ea typeface="標楷體" pitchFamily="65" charset="-120"/>
              </a:rPr>
              <a:t>所寄來的</a:t>
            </a:r>
            <a:r>
              <a:rPr lang="en-US" altLang="zh-TW" sz="2400" dirty="0" smtClean="0">
                <a:ea typeface="標楷體" pitchFamily="65" charset="-120"/>
              </a:rPr>
              <a:t>Ticket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2400" dirty="0">
                <a:ea typeface="標楷體" pitchFamily="65" charset="-120"/>
              </a:rPr>
              <a:t>可建立一線處理館員及二線處理</a:t>
            </a:r>
            <a:r>
              <a:rPr lang="zh-TW" altLang="en-US" sz="2400" dirty="0" smtClean="0">
                <a:ea typeface="標楷體" pitchFamily="65" charset="-120"/>
              </a:rPr>
              <a:t>館員。</a:t>
            </a:r>
            <a:endParaRPr lang="en-US" altLang="zh-TW" sz="2400" dirty="0" smtClean="0">
              <a:ea typeface="標楷體" pitchFamily="65" charset="-120"/>
            </a:endParaRP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2400" dirty="0">
                <a:ea typeface="標楷體" pitchFamily="65" charset="-120"/>
              </a:rPr>
              <a:t>一線處理：值班者或專職處理問題</a:t>
            </a:r>
            <a:r>
              <a:rPr lang="zh-TW" altLang="en-US" sz="2400" dirty="0" smtClean="0">
                <a:ea typeface="標楷體" pitchFamily="65" charset="-120"/>
              </a:rPr>
              <a:t>回覆</a:t>
            </a:r>
            <a:endParaRPr lang="en-US" altLang="zh-TW" sz="2400" dirty="0" smtClean="0">
              <a:ea typeface="標楷體" pitchFamily="65" charset="-120"/>
            </a:endParaRP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2400" dirty="0">
                <a:ea typeface="標楷體" pitchFamily="65" charset="-120"/>
              </a:rPr>
              <a:t>二線處理</a:t>
            </a:r>
            <a:r>
              <a:rPr lang="zh-TW" altLang="en-US" sz="2400" dirty="0" smtClean="0">
                <a:ea typeface="標楷體" pitchFamily="65" charset="-120"/>
              </a:rPr>
              <a:t>：一線處理無法即時回答的問題，可按學科規劃把</a:t>
            </a:r>
            <a:r>
              <a:rPr lang="en-US" altLang="zh-TW" sz="2400" dirty="0" smtClean="0">
                <a:ea typeface="標楷體" pitchFamily="65" charset="-120"/>
              </a:rPr>
              <a:t>Ticket</a:t>
            </a:r>
            <a:r>
              <a:rPr lang="zh-TW" altLang="en-US" sz="2400" dirty="0" smtClean="0">
                <a:ea typeface="標楷體" pitchFamily="65" charset="-120"/>
              </a:rPr>
              <a:t>轉請二線處理館員支援處理。</a:t>
            </a:r>
            <a:endParaRPr lang="en-US" altLang="zh-TW" sz="2400" dirty="0" smtClean="0">
              <a:ea typeface="標楷體" pitchFamily="65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標楷體" pitchFamily="65" charset="-120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Ticket I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Ticket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的產生是在查詢</a:t>
            </a:r>
            <a:r>
              <a:rPr lang="en-US" altLang="zh-TW" dirty="0" err="1" smtClean="0">
                <a:ea typeface="標楷體" panose="03000509000000000000" pitchFamily="65" charset="-120"/>
              </a:rPr>
              <a:t>LibAnswers</a:t>
            </a:r>
            <a:r>
              <a:rPr lang="en-US" altLang="zh-TW" dirty="0" smtClean="0">
                <a:ea typeface="標楷體" panose="03000509000000000000" pitchFamily="65" charset="-120"/>
              </a:rPr>
              <a:t>/</a:t>
            </a:r>
            <a:r>
              <a:rPr lang="en-US" altLang="zh-TW" dirty="0" err="1" smtClean="0">
                <a:ea typeface="標楷體" panose="03000509000000000000" pitchFamily="65" charset="-120"/>
              </a:rPr>
              <a:t>LibChat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後產生在畫面上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按下送出您的問題，就到表格填表後送出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357188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有回覆權限的館員，會在進入</a:t>
            </a:r>
            <a:r>
              <a:rPr lang="en-US" altLang="zh-TW" dirty="0" err="1" smtClean="0">
                <a:ea typeface="標楷體" panose="03000509000000000000" pitchFamily="65" charset="-120"/>
              </a:rPr>
              <a:t>LibAnswers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時在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Dashboard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旁看到數字註記，即是有問題要處理。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604517"/>
            <a:ext cx="3409950" cy="75247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5517232"/>
            <a:ext cx="8246841" cy="38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29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Ticket II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/>
          <a:lstStyle/>
          <a:p>
            <a:r>
              <a:rPr lang="en-US" altLang="zh-TW" dirty="0" smtClean="0">
                <a:ea typeface="標楷體" panose="03000509000000000000" pitchFamily="65" charset="-120"/>
              </a:rPr>
              <a:t>Ticket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也可自行建立建立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dirty="0" smtClean="0">
                <a:ea typeface="標楷體" panose="03000509000000000000" pitchFamily="65" charset="-120"/>
              </a:rPr>
              <a:t>Answers-Create Ticket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5571" y="1705547"/>
            <a:ext cx="3841229" cy="460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Ticket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的處理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en-US" altLang="zh-TW" dirty="0" err="1" smtClean="0"/>
              <a:t>Quene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裡的成員都可處理，如直接處理，您即為</a:t>
            </a:r>
            <a:r>
              <a:rPr lang="en-US" altLang="zh-TW" b="1" dirty="0" smtClean="0"/>
              <a:t>Owner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。如此</a:t>
            </a:r>
            <a:r>
              <a:rPr lang="en-US" altLang="zh-TW" dirty="0" smtClean="0"/>
              <a:t>Ticket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需由其它館員回覆，可在</a:t>
            </a:r>
            <a:r>
              <a:rPr lang="en-US" altLang="zh-TW" dirty="0" smtClean="0"/>
              <a:t>Post an Internal Note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標註，或有分發問題權限的館員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取得其它館員同意的館員，可在</a:t>
            </a:r>
            <a:r>
              <a:rPr lang="en-US" altLang="zh-TW" dirty="0" smtClean="0">
                <a:ea typeface="標楷體" panose="03000509000000000000" pitchFamily="65" charset="-120"/>
              </a:rPr>
              <a:t>Assign/Transfer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把問題轉出去處理。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4221088"/>
            <a:ext cx="6648450" cy="2371725"/>
          </a:xfrm>
          <a:prstGeom prst="rect">
            <a:avLst/>
          </a:prstGeom>
        </p:spPr>
      </p:pic>
      <p:cxnSp>
        <p:nvCxnSpPr>
          <p:cNvPr id="6" name="直線單箭頭接點 5"/>
          <p:cNvCxnSpPr/>
          <p:nvPr/>
        </p:nvCxnSpPr>
        <p:spPr>
          <a:xfrm flipH="1" flipV="1">
            <a:off x="3131840" y="5733256"/>
            <a:ext cx="648072" cy="39290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334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Ticket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的處理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5987008" cy="45259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若自行處理，別忘了設定右方的</a:t>
            </a:r>
            <a:r>
              <a:rPr lang="en-US" altLang="zh-TW" dirty="0" smtClean="0">
                <a:ea typeface="標楷體" panose="03000509000000000000" pitchFamily="65" charset="-120"/>
              </a:rPr>
              <a:t>Tags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關鍵字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您也可用</a:t>
            </a:r>
            <a:r>
              <a:rPr lang="en-US" altLang="zh-TW" dirty="0" smtClean="0">
                <a:ea typeface="標楷體" panose="03000509000000000000" pitchFamily="65" charset="-120"/>
              </a:rPr>
              <a:t>Reuse Answers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參考系統建議的以前的回覆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或搜尋其它的回覆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208" y="1196752"/>
            <a:ext cx="213360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684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Ticket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的寄信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回信樣式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>
                <a:ea typeface="標楷體" panose="03000509000000000000" pitchFamily="65" charset="-120"/>
              </a:rPr>
              <a:t>Admin-</a:t>
            </a:r>
            <a:r>
              <a:rPr lang="en-US" altLang="zh-TW" dirty="0" err="1" smtClean="0">
                <a:ea typeface="標楷體" panose="03000509000000000000" pitchFamily="65" charset="-120"/>
              </a:rPr>
              <a:t>Quene</a:t>
            </a:r>
            <a:r>
              <a:rPr lang="en-US" altLang="zh-TW" dirty="0" smtClean="0">
                <a:ea typeface="標楷體" panose="03000509000000000000" pitchFamily="65" charset="-120"/>
              </a:rPr>
              <a:t>-Default-Edit </a:t>
            </a:r>
            <a:r>
              <a:rPr lang="en-US" altLang="zh-TW" dirty="0" err="1" smtClean="0">
                <a:ea typeface="標楷體" panose="03000509000000000000" pitchFamily="65" charset="-120"/>
              </a:rPr>
              <a:t>Quene</a:t>
            </a:r>
            <a:r>
              <a:rPr lang="en-US" altLang="zh-TW" dirty="0" smtClean="0">
                <a:ea typeface="標楷體" panose="03000509000000000000" pitchFamily="65" charset="-120"/>
              </a:rPr>
              <a:t>-</a:t>
            </a:r>
          </a:p>
          <a:p>
            <a:pPr lvl="1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User Access: 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帳號設置後設定</a:t>
            </a:r>
            <a:endParaRPr lang="en-US" altLang="zh-TW" dirty="0" smtClean="0">
              <a:solidFill>
                <a:schemeClr val="bg1">
                  <a:lumMod val="50000"/>
                </a:schemeClr>
              </a:solidFill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Question Form: 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己設定</a:t>
            </a:r>
            <a:endParaRPr lang="en-US" altLang="zh-TW" dirty="0" smtClean="0">
              <a:solidFill>
                <a:schemeClr val="bg1">
                  <a:lumMod val="50000"/>
                </a:schemeClr>
              </a:solidFill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Email: </a:t>
            </a:r>
            <a:r>
              <a:rPr lang="zh-TW" altLang="en-US" dirty="0" smtClean="0">
                <a:ea typeface="標楷體" panose="03000509000000000000" pitchFamily="65" charset="-120"/>
              </a:rPr>
              <a:t>寄信設定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Email Templates: </a:t>
            </a:r>
            <a:r>
              <a:rPr lang="zh-TW" altLang="en-US" dirty="0" smtClean="0">
                <a:ea typeface="標楷體" panose="03000509000000000000" pitchFamily="65" charset="-120"/>
              </a:rPr>
              <a:t>寄信內容設定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Notifications: Ticket</a:t>
            </a:r>
            <a:r>
              <a:rPr lang="zh-TW" altLang="en-US" dirty="0" smtClean="0">
                <a:ea typeface="標楷體" panose="03000509000000000000" pitchFamily="65" charset="-120"/>
              </a:rPr>
              <a:t>寄到通知信箱設定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Twitter: 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台灣用不到</a:t>
            </a:r>
            <a:endParaRPr lang="en-US" altLang="zh-TW" dirty="0" smtClean="0">
              <a:solidFill>
                <a:schemeClr val="bg1">
                  <a:lumMod val="50000"/>
                </a:schemeClr>
              </a:solidFill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SMS: 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需另購模組</a:t>
            </a:r>
            <a:endParaRPr lang="en-US" altLang="zh-TW" dirty="0" smtClean="0">
              <a:solidFill>
                <a:schemeClr val="bg1">
                  <a:lumMod val="50000"/>
                </a:schemeClr>
              </a:solidFill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Language: 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a typeface="標楷體" panose="03000509000000000000" pitchFamily="65" charset="-120"/>
              </a:rPr>
              <a:t>翻譯修改</a:t>
            </a:r>
            <a:endParaRPr lang="zh-TW" altLang="en-US" dirty="0">
              <a:solidFill>
                <a:schemeClr val="bg1">
                  <a:lumMod val="50000"/>
                </a:schemeClr>
              </a:solidFill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998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管理介面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89815"/>
            <a:ext cx="8229600" cy="4136348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較常用的功能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Dashboard</a:t>
            </a: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Answers</a:t>
            </a:r>
          </a:p>
          <a:p>
            <a:pPr lvl="1"/>
            <a:r>
              <a:rPr lang="en-US" altLang="zh-TW" dirty="0" err="1" smtClean="0">
                <a:ea typeface="標楷體" panose="03000509000000000000" pitchFamily="65" charset="-120"/>
              </a:rPr>
              <a:t>LibChat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Admin</a:t>
            </a:r>
          </a:p>
          <a:p>
            <a:r>
              <a:rPr lang="zh-TW" altLang="en-US" dirty="0" smtClean="0">
                <a:ea typeface="標楷體" panose="03000509000000000000" pitchFamily="65" charset="-120"/>
              </a:rPr>
              <a:t>統計及分析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Stats</a:t>
            </a:r>
          </a:p>
          <a:p>
            <a:pPr lvl="1"/>
            <a:r>
              <a:rPr lang="en-US" altLang="zh-TW" dirty="0" smtClean="0">
                <a:ea typeface="標楷體" panose="03000509000000000000" pitchFamily="65" charset="-120"/>
              </a:rPr>
              <a:t>Ref. Analytics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00200"/>
            <a:ext cx="8246841" cy="38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69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584</Words>
  <Application>Microsoft Office PowerPoint</Application>
  <PresentationFormat>如螢幕大小 (4:3)</PresentationFormat>
  <Paragraphs>96</Paragraphs>
  <Slides>21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佈景主題</vt:lpstr>
      <vt:lpstr>LibChat w/LibAnswers 教育訓練</vt:lpstr>
      <vt:lpstr>課程內容</vt:lpstr>
      <vt:lpstr>管理介面入口 I</vt:lpstr>
      <vt:lpstr>管理介面入口 I</vt:lpstr>
      <vt:lpstr>管理介面入口 II</vt:lpstr>
      <vt:lpstr>Chat Widgets(讀者端)設定</vt:lpstr>
      <vt:lpstr>Chat Widgets(讀者端)設定</vt:lpstr>
      <vt:lpstr>帳號設定</vt:lpstr>
      <vt:lpstr>分群設定</vt:lpstr>
      <vt:lpstr>Group範例</vt:lpstr>
      <vt:lpstr>Department 範例</vt:lpstr>
      <vt:lpstr>設定Department Member</vt:lpstr>
      <vt:lpstr>設定Chat Widgets值班人員</vt:lpstr>
      <vt:lpstr>設定LibChat下班時間</vt:lpstr>
      <vt:lpstr>Quene</vt:lpstr>
      <vt:lpstr>Ticket I</vt:lpstr>
      <vt:lpstr>Ticket II</vt:lpstr>
      <vt:lpstr>Ticket的處理 I</vt:lpstr>
      <vt:lpstr>Ticket的處理 II</vt:lpstr>
      <vt:lpstr>Ticket的寄信/回信樣式</vt:lpstr>
      <vt:lpstr>管理介面</vt:lpstr>
    </vt:vector>
  </TitlesOfParts>
  <Company>金三碩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周柏佑</cp:lastModifiedBy>
  <cp:revision>70</cp:revision>
  <dcterms:created xsi:type="dcterms:W3CDTF">2015-12-22T01:02:39Z</dcterms:created>
  <dcterms:modified xsi:type="dcterms:W3CDTF">2015-12-23T06:24:50Z</dcterms:modified>
</cp:coreProperties>
</file>